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1"/>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318" r:id="rId38"/>
    <p:sldId id="296"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9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varScale="1">
        <p:scale>
          <a:sx n="117" d="100"/>
          <a:sy n="117" d="100"/>
        </p:scale>
        <p:origin x="184" y="408"/>
      </p:cViewPr>
      <p:guideLst>
        <p:guide orient="horz" pos="2159"/>
        <p:guide pos="38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customXml" Target="../customXml/item3.xml"/><Relationship Id="rId57" Type="http://schemas.openxmlformats.org/officeDocument/2006/relationships/customXml" Target="../customXml/item2.xml"/><Relationship Id="rId56" Type="http://schemas.openxmlformats.org/officeDocument/2006/relationships/customXml" Target="../customXml/item1.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Shailesh7772/IBM-Data-Science-Professional-Certificate/tree/main/IBM_Data_Science_Professional_Certification-master/1.What_is_Data_Science%20-%20Copy/Week%202%20-%20Data%20Science%20Topics"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Shailesh7772/IBM-Data-Science-Professional-Certificate/tree/main/IBM_Data_Science_Professional_Certification-master/1.What_is_Data_Science%20-%20Copy/Week%203%20-%20Data%20Science%20in%20Business"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Shailesh7772/IBM-Data-Science-Professional-Certificate/tree/main/IBM_Data_Science_Professional_Certification-master/1.What_is_Data_Science%20-%20Copy/Week%203%20-%20Data%20Science%20in%20Business/Quiz%202%20-%20The%20Report%20Structure&#13;"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ttps://github.com/Shailesh7772/IBM-Data-Science-Professional-Certificate/tree/main/IBM_Data_Science_Professional_Certification-master/3.Data_Science_Methodology%20-%20Copy&#13;"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Shailesh7772/IBM-Data-Science-Professional-Certificate/tree/main/IBM_Data_Science_Professional_Certification-master/7.Data_Visualization_with_Python%20-%20Copy/7.Data_Visualization_with_Python&#13;"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7.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jpe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0.jpe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jpe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3.jpe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5.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hyperlink" Target="https://www.coursera.org/professional-certificates/ibm-data-science?&amp;instructors" TargetMode="External"/><Relationship Id="rId2" Type="http://schemas.openxmlformats.org/officeDocument/2006/relationships/hyperlink" Target="https://github.com/navassherif98/IBM_Data_Science_Professional_Certification/blob/master/10.Applied_Data_Science_Capstone/Week%204%20Predictive%20Analysis%20(Classification)/Machine%20Learning%20Prediction.ipynb" TargetMode="Externa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4" Type="http://schemas.openxmlformats.org/officeDocument/2006/relationships/slideLayout" Target="../slideLayouts/slideLayout1.xml"/><Relationship Id="rId23" Type="http://schemas.openxmlformats.org/officeDocument/2006/relationships/hyperlink" Target="https://github.com/Shailesh7772/IBM-Data-Science-Professional-Certificate/tree/main/IBM_Data_Science_Professional_Certification-master/1.What_is_Data_Science%20-%20Copy/Week%201%20-%20Defining%20Data%20Science%20and%20What%20Data%20Scientists%20Do" TargetMode="External"/><Relationship Id="rId22" Type="http://schemas.openxmlformats.org/officeDocument/2006/relationships/image" Target="../media/image26.png"/><Relationship Id="rId21" Type="http://schemas.openxmlformats.org/officeDocument/2006/relationships/image" Target="../media/image25.png"/><Relationship Id="rId20" Type="http://schemas.openxmlformats.org/officeDocument/2006/relationships/image" Target="../media/image24.png"/><Relationship Id="rId2" Type="http://schemas.openxmlformats.org/officeDocument/2006/relationships/image" Target="../media/image6.png"/><Relationship Id="rId19" Type="http://schemas.openxmlformats.org/officeDocument/2006/relationships/image" Target="../media/image23.png"/><Relationship Id="rId18" Type="http://schemas.openxmlformats.org/officeDocument/2006/relationships/image" Target="../media/image22.png"/><Relationship Id="rId17" Type="http://schemas.openxmlformats.org/officeDocument/2006/relationships/image" Target="../media/image21.png"/><Relationship Id="rId16"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jpeg"/><Relationship Id="rId2" Type="http://schemas.openxmlformats.org/officeDocument/2006/relationships/image" Target="../media/image27.png"/><Relationship Id="rId18" Type="http://schemas.openxmlformats.org/officeDocument/2006/relationships/slideLayout" Target="../slideLayouts/slideLayout1.xml"/><Relationship Id="rId17" Type="http://schemas.openxmlformats.org/officeDocument/2006/relationships/hyperlink" Target="%20https://github.com/Shailesh7772/IBM-Data-Science-Professional-Certificate/tree/main/IBM_Data_Science_Professional_Certification-master/1.What_is_Data_Science%20-%20Copy/Week%202%20-%20Data%20Science%20Topics&#13;" TargetMode="External"/><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image" Target="../media/image39.png"/><Relationship Id="rId13" Type="http://schemas.openxmlformats.org/officeDocument/2006/relationships/image" Target="../media/image38.jpeg"/><Relationship Id="rId12" Type="http://schemas.openxmlformats.org/officeDocument/2006/relationships/image" Target="../media/image37.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IN" altLang="en-US">
                <a:solidFill>
                  <a:schemeClr val="bg2"/>
                </a:solidFill>
                <a:latin typeface="Abadi"/>
                <a:ea typeface="SF Pro" pitchFamily="2" charset="0"/>
                <a:cs typeface="SF Pro" pitchFamily="2" charset="0"/>
              </a:rPr>
              <a:t>Shailesh K R</a:t>
            </a:r>
            <a:endParaRPr lang="en-US">
              <a:solidFill>
                <a:schemeClr val="bg2"/>
              </a:solidFill>
              <a:latin typeface="Abadi"/>
              <a:ea typeface="SF Pro" pitchFamily="2" charset="0"/>
              <a:cs typeface="SF Pro" pitchFamily="2" charset="0"/>
            </a:endParaRPr>
          </a:p>
          <a:p>
            <a:r>
              <a:rPr lang="en-IN" altLang="en-US" dirty="0">
                <a:solidFill>
                  <a:schemeClr val="bg2"/>
                </a:solidFill>
                <a:latin typeface="Abadi" panose="020B0604020104020204" pitchFamily="34" charset="0"/>
                <a:ea typeface="SF Pro" pitchFamily="2" charset="0"/>
                <a:cs typeface="SF Pro" pitchFamily="2" charset="0"/>
              </a:rPr>
              <a:t>30/07/2025</a:t>
            </a:r>
            <a:endParaRPr lang="en-IN" alt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pPr marL="16510">
              <a:lnSpc>
                <a:spcPct val="100000"/>
              </a:lnSpc>
              <a:spcBef>
                <a:spcPts val="1280"/>
              </a:spcBef>
            </a:pPr>
            <a:r>
              <a:rPr sz="2200" spc="-15" dirty="0">
                <a:solidFill>
                  <a:srgbClr val="404040"/>
                </a:solidFill>
                <a:latin typeface="Carlito"/>
                <a:cs typeface="Carlito"/>
                <a:sym typeface="+mn-ea"/>
              </a:rPr>
              <a:t>Create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training label </a:t>
            </a:r>
            <a:r>
              <a:rPr sz="2200" dirty="0">
                <a:solidFill>
                  <a:srgbClr val="404040"/>
                </a:solidFill>
                <a:latin typeface="Carlito"/>
                <a:cs typeface="Carlito"/>
                <a:sym typeface="+mn-ea"/>
              </a:rPr>
              <a:t>with </a:t>
            </a:r>
            <a:r>
              <a:rPr sz="2200" spc="-5" dirty="0">
                <a:solidFill>
                  <a:srgbClr val="404040"/>
                </a:solidFill>
                <a:latin typeface="Carlito"/>
                <a:cs typeface="Carlito"/>
                <a:sym typeface="+mn-ea"/>
              </a:rPr>
              <a:t>landing </a:t>
            </a:r>
            <a:r>
              <a:rPr sz="2200" spc="-15" dirty="0">
                <a:solidFill>
                  <a:srgbClr val="404040"/>
                </a:solidFill>
                <a:latin typeface="Carlito"/>
                <a:cs typeface="Carlito"/>
                <a:sym typeface="+mn-ea"/>
              </a:rPr>
              <a:t>outcomes </a:t>
            </a:r>
            <a:r>
              <a:rPr sz="2200" spc="-5" dirty="0">
                <a:solidFill>
                  <a:srgbClr val="404040"/>
                </a:solidFill>
                <a:latin typeface="Carlito"/>
                <a:cs typeface="Carlito"/>
                <a:sym typeface="+mn-ea"/>
              </a:rPr>
              <a:t>where successful </a:t>
            </a:r>
            <a:r>
              <a:rPr sz="2200" dirty="0">
                <a:solidFill>
                  <a:srgbClr val="404040"/>
                </a:solidFill>
                <a:latin typeface="Carlito"/>
                <a:cs typeface="Carlito"/>
                <a:sym typeface="+mn-ea"/>
              </a:rPr>
              <a:t>= 1 &amp; </a:t>
            </a:r>
            <a:r>
              <a:rPr sz="2200" spc="-15" dirty="0">
                <a:solidFill>
                  <a:srgbClr val="404040"/>
                </a:solidFill>
                <a:latin typeface="Carlito"/>
                <a:cs typeface="Carlito"/>
                <a:sym typeface="+mn-ea"/>
              </a:rPr>
              <a:t>failure </a:t>
            </a:r>
            <a:r>
              <a:rPr sz="2200" dirty="0">
                <a:solidFill>
                  <a:srgbClr val="404040"/>
                </a:solidFill>
                <a:latin typeface="Carlito"/>
                <a:cs typeface="Carlito"/>
                <a:sym typeface="+mn-ea"/>
              </a:rPr>
              <a:t>=</a:t>
            </a:r>
            <a:r>
              <a:rPr sz="2200" spc="-85" dirty="0">
                <a:solidFill>
                  <a:srgbClr val="404040"/>
                </a:solidFill>
                <a:latin typeface="Carlito"/>
                <a:cs typeface="Carlito"/>
                <a:sym typeface="+mn-ea"/>
              </a:rPr>
              <a:t> </a:t>
            </a:r>
            <a:r>
              <a:rPr sz="2200" dirty="0">
                <a:solidFill>
                  <a:srgbClr val="404040"/>
                </a:solidFill>
                <a:latin typeface="Carlito"/>
                <a:cs typeface="Carlito"/>
                <a:sym typeface="+mn-ea"/>
              </a:rPr>
              <a:t>0.</a:t>
            </a:r>
            <a:endParaRPr sz="2200" dirty="0">
              <a:latin typeface="Carlito"/>
              <a:cs typeface="Carlito"/>
            </a:endParaRPr>
          </a:p>
          <a:p>
            <a:pPr marL="16510">
              <a:lnSpc>
                <a:spcPct val="100000"/>
              </a:lnSpc>
              <a:spcBef>
                <a:spcPts val="1175"/>
              </a:spcBef>
            </a:pPr>
            <a:r>
              <a:rPr sz="2200" dirty="0">
                <a:solidFill>
                  <a:srgbClr val="404040"/>
                </a:solidFill>
                <a:latin typeface="Carlito"/>
                <a:cs typeface="Carlito"/>
                <a:sym typeface="+mn-ea"/>
              </a:rPr>
              <a:t>Outcome</a:t>
            </a:r>
            <a:r>
              <a:rPr sz="2200" spc="-75" dirty="0">
                <a:solidFill>
                  <a:srgbClr val="404040"/>
                </a:solidFill>
                <a:latin typeface="Carlito"/>
                <a:cs typeface="Carlito"/>
                <a:sym typeface="+mn-ea"/>
              </a:rPr>
              <a:t> </a:t>
            </a:r>
            <a:r>
              <a:rPr sz="2200" dirty="0">
                <a:solidFill>
                  <a:srgbClr val="404040"/>
                </a:solidFill>
                <a:latin typeface="Carlito"/>
                <a:cs typeface="Carlito"/>
                <a:sym typeface="+mn-ea"/>
              </a:rPr>
              <a:t>column</a:t>
            </a:r>
            <a:r>
              <a:rPr sz="2200" spc="-45" dirty="0">
                <a:solidFill>
                  <a:srgbClr val="404040"/>
                </a:solidFill>
                <a:latin typeface="Carlito"/>
                <a:cs typeface="Carlito"/>
                <a:sym typeface="+mn-ea"/>
              </a:rPr>
              <a:t> </a:t>
            </a:r>
            <a:r>
              <a:rPr sz="2200" spc="-5" dirty="0">
                <a:solidFill>
                  <a:srgbClr val="404040"/>
                </a:solidFill>
                <a:latin typeface="Carlito"/>
                <a:cs typeface="Carlito"/>
                <a:sym typeface="+mn-ea"/>
              </a:rPr>
              <a:t>has</a:t>
            </a:r>
            <a:r>
              <a:rPr sz="2200" spc="-40" dirty="0">
                <a:solidFill>
                  <a:srgbClr val="404040"/>
                </a:solidFill>
                <a:latin typeface="Carlito"/>
                <a:cs typeface="Carlito"/>
                <a:sym typeface="+mn-ea"/>
              </a:rPr>
              <a:t> </a:t>
            </a:r>
            <a:r>
              <a:rPr sz="2200" spc="-10" dirty="0">
                <a:solidFill>
                  <a:srgbClr val="404040"/>
                </a:solidFill>
                <a:latin typeface="Carlito"/>
                <a:cs typeface="Carlito"/>
                <a:sym typeface="+mn-ea"/>
              </a:rPr>
              <a:t>two</a:t>
            </a:r>
            <a:r>
              <a:rPr sz="2200" spc="-25" dirty="0">
                <a:solidFill>
                  <a:srgbClr val="404040"/>
                </a:solidFill>
                <a:latin typeface="Carlito"/>
                <a:cs typeface="Carlito"/>
                <a:sym typeface="+mn-ea"/>
              </a:rPr>
              <a:t> </a:t>
            </a:r>
            <a:r>
              <a:rPr sz="2200" dirty="0">
                <a:solidFill>
                  <a:srgbClr val="404040"/>
                </a:solidFill>
                <a:latin typeface="Carlito"/>
                <a:cs typeface="Carlito"/>
                <a:sym typeface="+mn-ea"/>
              </a:rPr>
              <a:t>components:</a:t>
            </a:r>
            <a:r>
              <a:rPr sz="2200" spc="-75" dirty="0">
                <a:solidFill>
                  <a:srgbClr val="404040"/>
                </a:solidFill>
                <a:latin typeface="Carlito"/>
                <a:cs typeface="Carlito"/>
                <a:sym typeface="+mn-ea"/>
              </a:rPr>
              <a:t> </a:t>
            </a:r>
            <a:r>
              <a:rPr sz="2200" dirty="0">
                <a:solidFill>
                  <a:srgbClr val="404040"/>
                </a:solidFill>
                <a:latin typeface="Carlito"/>
                <a:cs typeface="Carlito"/>
                <a:sym typeface="+mn-ea"/>
              </a:rPr>
              <a:t>‘Mission</a:t>
            </a:r>
            <a:r>
              <a:rPr sz="2200" spc="5" dirty="0">
                <a:solidFill>
                  <a:srgbClr val="404040"/>
                </a:solidFill>
                <a:latin typeface="Carlito"/>
                <a:cs typeface="Carlito"/>
                <a:sym typeface="+mn-ea"/>
              </a:rPr>
              <a:t> </a:t>
            </a:r>
            <a:r>
              <a:rPr sz="2200" spc="-5" dirty="0">
                <a:solidFill>
                  <a:srgbClr val="404040"/>
                </a:solidFill>
                <a:latin typeface="Carlito"/>
                <a:cs typeface="Carlito"/>
                <a:sym typeface="+mn-ea"/>
              </a:rPr>
              <a:t>Outcome’</a:t>
            </a:r>
            <a:r>
              <a:rPr sz="2200" spc="-65" dirty="0">
                <a:solidFill>
                  <a:srgbClr val="404040"/>
                </a:solidFill>
                <a:latin typeface="Carlito"/>
                <a:cs typeface="Carlito"/>
                <a:sym typeface="+mn-ea"/>
              </a:rPr>
              <a:t> </a:t>
            </a:r>
            <a:r>
              <a:rPr sz="2200" dirty="0">
                <a:solidFill>
                  <a:srgbClr val="404040"/>
                </a:solidFill>
                <a:latin typeface="Carlito"/>
                <a:cs typeface="Carlito"/>
                <a:sym typeface="+mn-ea"/>
              </a:rPr>
              <a:t>‘Landing</a:t>
            </a:r>
            <a:r>
              <a:rPr sz="2200" spc="-50" dirty="0">
                <a:solidFill>
                  <a:srgbClr val="404040"/>
                </a:solidFill>
                <a:latin typeface="Carlito"/>
                <a:cs typeface="Carlito"/>
                <a:sym typeface="+mn-ea"/>
              </a:rPr>
              <a:t> </a:t>
            </a:r>
            <a:r>
              <a:rPr sz="2200" spc="-5" dirty="0">
                <a:solidFill>
                  <a:srgbClr val="404040"/>
                </a:solidFill>
                <a:latin typeface="Carlito"/>
                <a:cs typeface="Carlito"/>
                <a:sym typeface="+mn-ea"/>
              </a:rPr>
              <a:t>Location’</a:t>
            </a:r>
            <a:endParaRPr sz="2200" dirty="0">
              <a:latin typeface="Carlito"/>
              <a:cs typeface="Carlito"/>
            </a:endParaRPr>
          </a:p>
          <a:p>
            <a:pPr marL="16510" marR="5080">
              <a:lnSpc>
                <a:spcPct val="150000"/>
              </a:lnSpc>
              <a:spcBef>
                <a:spcPts val="290"/>
              </a:spcBef>
            </a:pPr>
            <a:r>
              <a:rPr sz="2200" dirty="0">
                <a:solidFill>
                  <a:srgbClr val="404040"/>
                </a:solidFill>
                <a:latin typeface="Carlito"/>
                <a:cs typeface="Carlito"/>
                <a:sym typeface="+mn-ea"/>
              </a:rPr>
              <a:t>New </a:t>
            </a:r>
            <a:r>
              <a:rPr sz="2200" spc="-5" dirty="0">
                <a:solidFill>
                  <a:srgbClr val="404040"/>
                </a:solidFill>
                <a:latin typeface="Carlito"/>
                <a:cs typeface="Carlito"/>
                <a:sym typeface="+mn-ea"/>
              </a:rPr>
              <a:t>training </a:t>
            </a:r>
            <a:r>
              <a:rPr sz="2200" dirty="0">
                <a:solidFill>
                  <a:srgbClr val="404040"/>
                </a:solidFill>
                <a:latin typeface="Carlito"/>
                <a:cs typeface="Carlito"/>
                <a:sym typeface="+mn-ea"/>
              </a:rPr>
              <a:t>label column </a:t>
            </a:r>
            <a:r>
              <a:rPr sz="2200" spc="-15" dirty="0">
                <a:solidFill>
                  <a:srgbClr val="404040"/>
                </a:solidFill>
                <a:latin typeface="Carlito"/>
                <a:cs typeface="Carlito"/>
                <a:sym typeface="+mn-ea"/>
              </a:rPr>
              <a:t>‘class’ </a:t>
            </a:r>
            <a:r>
              <a:rPr sz="2200" spc="-5" dirty="0">
                <a:solidFill>
                  <a:srgbClr val="404040"/>
                </a:solidFill>
                <a:latin typeface="Carlito"/>
                <a:cs typeface="Carlito"/>
                <a:sym typeface="+mn-ea"/>
              </a:rPr>
              <a:t>with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value of </a:t>
            </a:r>
            <a:r>
              <a:rPr sz="2200" dirty="0">
                <a:solidFill>
                  <a:srgbClr val="404040"/>
                </a:solidFill>
                <a:latin typeface="Carlito"/>
                <a:cs typeface="Carlito"/>
                <a:sym typeface="+mn-ea"/>
              </a:rPr>
              <a:t>1 </a:t>
            </a:r>
            <a:r>
              <a:rPr sz="2200" spc="-5" dirty="0">
                <a:solidFill>
                  <a:srgbClr val="404040"/>
                </a:solidFill>
                <a:latin typeface="Carlito"/>
                <a:cs typeface="Carlito"/>
                <a:sym typeface="+mn-ea"/>
              </a:rPr>
              <a:t>if </a:t>
            </a:r>
            <a:r>
              <a:rPr sz="2200" dirty="0">
                <a:solidFill>
                  <a:srgbClr val="404040"/>
                </a:solidFill>
                <a:latin typeface="Carlito"/>
                <a:cs typeface="Carlito"/>
                <a:sym typeface="+mn-ea"/>
              </a:rPr>
              <a:t>‘Mission </a:t>
            </a:r>
            <a:r>
              <a:rPr sz="2200" spc="-5" dirty="0">
                <a:solidFill>
                  <a:srgbClr val="404040"/>
                </a:solidFill>
                <a:latin typeface="Carlito"/>
                <a:cs typeface="Carlito"/>
                <a:sym typeface="+mn-ea"/>
              </a:rPr>
              <a:t>Outcome’ is </a:t>
            </a:r>
            <a:r>
              <a:rPr sz="2200" spc="-30" dirty="0">
                <a:solidFill>
                  <a:srgbClr val="404040"/>
                </a:solidFill>
                <a:latin typeface="Carlito"/>
                <a:cs typeface="Carlito"/>
                <a:sym typeface="+mn-ea"/>
              </a:rPr>
              <a:t>True </a:t>
            </a:r>
            <a:r>
              <a:rPr sz="2200" dirty="0">
                <a:solidFill>
                  <a:srgbClr val="404040"/>
                </a:solidFill>
                <a:latin typeface="Carlito"/>
                <a:cs typeface="Carlito"/>
                <a:sym typeface="+mn-ea"/>
              </a:rPr>
              <a:t>and 0 </a:t>
            </a:r>
            <a:r>
              <a:rPr sz="2200" spc="-5" dirty="0">
                <a:solidFill>
                  <a:srgbClr val="404040"/>
                </a:solidFill>
                <a:latin typeface="Carlito"/>
                <a:cs typeface="Carlito"/>
                <a:sym typeface="+mn-ea"/>
              </a:rPr>
              <a:t>otherwise.  </a:t>
            </a:r>
            <a:r>
              <a:rPr sz="2200" u="heavy" spc="-20" dirty="0">
                <a:solidFill>
                  <a:srgbClr val="404040"/>
                </a:solidFill>
                <a:uFill>
                  <a:solidFill>
                    <a:srgbClr val="404040"/>
                  </a:solidFill>
                </a:uFill>
                <a:latin typeface="Carlito"/>
                <a:cs typeface="Carlito"/>
                <a:sym typeface="+mn-ea"/>
              </a:rPr>
              <a:t>Value </a:t>
            </a:r>
            <a:r>
              <a:rPr sz="2200" u="heavy" dirty="0">
                <a:solidFill>
                  <a:srgbClr val="404040"/>
                </a:solidFill>
                <a:uFill>
                  <a:solidFill>
                    <a:srgbClr val="404040"/>
                  </a:solidFill>
                </a:uFill>
                <a:latin typeface="Carlito"/>
                <a:cs typeface="Carlito"/>
                <a:sym typeface="+mn-ea"/>
              </a:rPr>
              <a:t>Mapping:</a:t>
            </a:r>
            <a:endParaRPr sz="2200" dirty="0">
              <a:latin typeface="Carlito"/>
              <a:cs typeface="Carlito"/>
            </a:endParaRPr>
          </a:p>
          <a:p>
            <a:pPr marL="16510">
              <a:lnSpc>
                <a:spcPct val="100000"/>
              </a:lnSpc>
              <a:spcBef>
                <a:spcPts val="1275"/>
              </a:spcBef>
            </a:pPr>
            <a:r>
              <a:rPr sz="2200" spc="-30" dirty="0">
                <a:solidFill>
                  <a:srgbClr val="404040"/>
                </a:solidFill>
                <a:latin typeface="Carlito"/>
                <a:cs typeface="Carlito"/>
                <a:sym typeface="+mn-ea"/>
              </a:rPr>
              <a:t>True </a:t>
            </a:r>
            <a:r>
              <a:rPr sz="2200" dirty="0">
                <a:solidFill>
                  <a:srgbClr val="404040"/>
                </a:solidFill>
                <a:latin typeface="Carlito"/>
                <a:cs typeface="Carlito"/>
                <a:sym typeface="+mn-ea"/>
              </a:rPr>
              <a:t>ASDS, </a:t>
            </a:r>
            <a:r>
              <a:rPr sz="2200" spc="-30" dirty="0">
                <a:solidFill>
                  <a:srgbClr val="404040"/>
                </a:solidFill>
                <a:latin typeface="Carlito"/>
                <a:cs typeface="Carlito"/>
                <a:sym typeface="+mn-ea"/>
              </a:rPr>
              <a:t>True </a:t>
            </a:r>
            <a:r>
              <a:rPr sz="2200" spc="-10" dirty="0">
                <a:solidFill>
                  <a:srgbClr val="404040"/>
                </a:solidFill>
                <a:latin typeface="Carlito"/>
                <a:cs typeface="Carlito"/>
                <a:sym typeface="+mn-ea"/>
              </a:rPr>
              <a:t>RTLS, </a:t>
            </a:r>
            <a:r>
              <a:rPr sz="2200" dirty="0">
                <a:solidFill>
                  <a:srgbClr val="404040"/>
                </a:solidFill>
                <a:latin typeface="Carlito"/>
                <a:cs typeface="Carlito"/>
                <a:sym typeface="+mn-ea"/>
              </a:rPr>
              <a:t>&amp; </a:t>
            </a:r>
            <a:r>
              <a:rPr sz="2200" spc="-30" dirty="0">
                <a:solidFill>
                  <a:srgbClr val="404040"/>
                </a:solidFill>
                <a:latin typeface="Carlito"/>
                <a:cs typeface="Carlito"/>
                <a:sym typeface="+mn-ea"/>
              </a:rPr>
              <a:t>True </a:t>
            </a:r>
            <a:r>
              <a:rPr sz="2200" dirty="0">
                <a:solidFill>
                  <a:srgbClr val="404040"/>
                </a:solidFill>
                <a:latin typeface="Carlito"/>
                <a:cs typeface="Carlito"/>
                <a:sym typeface="+mn-ea"/>
              </a:rPr>
              <a:t>Ocean – </a:t>
            </a:r>
            <a:r>
              <a:rPr sz="2200" spc="-10" dirty="0">
                <a:solidFill>
                  <a:srgbClr val="404040"/>
                </a:solidFill>
                <a:latin typeface="Carlito"/>
                <a:cs typeface="Carlito"/>
                <a:sym typeface="+mn-ea"/>
              </a:rPr>
              <a:t>set to </a:t>
            </a:r>
            <a:r>
              <a:rPr sz="2200" spc="-5" dirty="0">
                <a:solidFill>
                  <a:srgbClr val="404040"/>
                </a:solidFill>
                <a:latin typeface="Carlito"/>
                <a:cs typeface="Carlito"/>
                <a:sym typeface="+mn-ea"/>
              </a:rPr>
              <a:t>-&gt;</a:t>
            </a:r>
            <a:r>
              <a:rPr sz="2200" spc="-80" dirty="0">
                <a:solidFill>
                  <a:srgbClr val="404040"/>
                </a:solidFill>
                <a:latin typeface="Carlito"/>
                <a:cs typeface="Carlito"/>
                <a:sym typeface="+mn-ea"/>
              </a:rPr>
              <a:t> </a:t>
            </a:r>
            <a:r>
              <a:rPr sz="2200" dirty="0">
                <a:solidFill>
                  <a:srgbClr val="404040"/>
                </a:solidFill>
                <a:latin typeface="Carlito"/>
                <a:cs typeface="Carlito"/>
                <a:sym typeface="+mn-ea"/>
              </a:rPr>
              <a:t>1</a:t>
            </a:r>
            <a:endParaRPr sz="2200" dirty="0">
              <a:latin typeface="Carlito"/>
              <a:cs typeface="Carlito"/>
            </a:endParaRPr>
          </a:p>
          <a:p>
            <a:pPr marL="16510">
              <a:lnSpc>
                <a:spcPct val="100000"/>
              </a:lnSpc>
              <a:spcBef>
                <a:spcPts val="1200"/>
              </a:spcBef>
            </a:pPr>
            <a:r>
              <a:rPr sz="2200" dirty="0">
                <a:solidFill>
                  <a:srgbClr val="404040"/>
                </a:solidFill>
                <a:latin typeface="Carlito"/>
                <a:cs typeface="Carlito"/>
                <a:sym typeface="+mn-ea"/>
              </a:rPr>
              <a:t>None None, </a:t>
            </a:r>
            <a:r>
              <a:rPr sz="2200" spc="-15" dirty="0">
                <a:solidFill>
                  <a:srgbClr val="404040"/>
                </a:solidFill>
                <a:latin typeface="Carlito"/>
                <a:cs typeface="Carlito"/>
                <a:sym typeface="+mn-ea"/>
              </a:rPr>
              <a:t>False </a:t>
            </a:r>
            <a:r>
              <a:rPr sz="2200" dirty="0">
                <a:solidFill>
                  <a:srgbClr val="404040"/>
                </a:solidFill>
                <a:latin typeface="Carlito"/>
                <a:cs typeface="Carlito"/>
                <a:sym typeface="+mn-ea"/>
              </a:rPr>
              <a:t>ASDS, None ASDS, </a:t>
            </a:r>
            <a:r>
              <a:rPr sz="2200" spc="-15" dirty="0">
                <a:solidFill>
                  <a:srgbClr val="404040"/>
                </a:solidFill>
                <a:latin typeface="Carlito"/>
                <a:cs typeface="Carlito"/>
                <a:sym typeface="+mn-ea"/>
              </a:rPr>
              <a:t>False </a:t>
            </a:r>
            <a:r>
              <a:rPr sz="2200" dirty="0">
                <a:solidFill>
                  <a:srgbClr val="404040"/>
                </a:solidFill>
                <a:latin typeface="Carlito"/>
                <a:cs typeface="Carlito"/>
                <a:sym typeface="+mn-ea"/>
              </a:rPr>
              <a:t>Ocean, </a:t>
            </a:r>
            <a:r>
              <a:rPr sz="2200" spc="-15" dirty="0">
                <a:solidFill>
                  <a:srgbClr val="404040"/>
                </a:solidFill>
                <a:latin typeface="Carlito"/>
                <a:cs typeface="Carlito"/>
                <a:sym typeface="+mn-ea"/>
              </a:rPr>
              <a:t>False </a:t>
            </a:r>
            <a:r>
              <a:rPr sz="2200" spc="-10" dirty="0">
                <a:solidFill>
                  <a:srgbClr val="404040"/>
                </a:solidFill>
                <a:latin typeface="Carlito"/>
                <a:cs typeface="Carlito"/>
                <a:sym typeface="+mn-ea"/>
              </a:rPr>
              <a:t>RTLS </a:t>
            </a:r>
            <a:r>
              <a:rPr sz="2200" dirty="0">
                <a:solidFill>
                  <a:srgbClr val="404040"/>
                </a:solidFill>
                <a:latin typeface="Carlito"/>
                <a:cs typeface="Carlito"/>
                <a:sym typeface="+mn-ea"/>
              </a:rPr>
              <a:t>– </a:t>
            </a:r>
            <a:r>
              <a:rPr sz="2200" spc="-10" dirty="0">
                <a:solidFill>
                  <a:srgbClr val="404040"/>
                </a:solidFill>
                <a:latin typeface="Carlito"/>
                <a:cs typeface="Carlito"/>
                <a:sym typeface="+mn-ea"/>
              </a:rPr>
              <a:t>set to </a:t>
            </a:r>
            <a:r>
              <a:rPr sz="2200" spc="-5" dirty="0">
                <a:solidFill>
                  <a:srgbClr val="404040"/>
                </a:solidFill>
                <a:latin typeface="Carlito"/>
                <a:cs typeface="Carlito"/>
                <a:sym typeface="+mn-ea"/>
              </a:rPr>
              <a:t>-&gt;</a:t>
            </a:r>
            <a:r>
              <a:rPr sz="2200" spc="-105" dirty="0">
                <a:solidFill>
                  <a:srgbClr val="404040"/>
                </a:solidFill>
                <a:latin typeface="Carlito"/>
                <a:cs typeface="Carlito"/>
                <a:sym typeface="+mn-ea"/>
              </a:rPr>
              <a:t> </a:t>
            </a:r>
            <a:r>
              <a:rPr sz="2200" dirty="0">
                <a:solidFill>
                  <a:srgbClr val="404040"/>
                </a:solidFill>
                <a:latin typeface="Carlito"/>
                <a:cs typeface="Carlito"/>
                <a:sym typeface="+mn-ea"/>
              </a:rPr>
              <a:t>0</a:t>
            </a:r>
            <a:endParaRPr sz="2200" dirty="0">
              <a:latin typeface="Carlito"/>
              <a:cs typeface="Carlito"/>
            </a:endParaRPr>
          </a:p>
          <a:p>
            <a:pPr marL="3810">
              <a:lnSpc>
                <a:spcPct val="100000"/>
              </a:lnSpc>
              <a:spcBef>
                <a:spcPts val="5"/>
              </a:spcBef>
            </a:pPr>
            <a:endParaRPr sz="2200" dirty="0">
              <a:latin typeface="Carlito"/>
              <a:cs typeface="Carlito"/>
            </a:endParaRPr>
          </a:p>
          <a:p>
            <a:pPr marL="16510" marR="1900555">
              <a:lnSpc>
                <a:spcPct val="148000"/>
              </a:lnSpc>
            </a:pPr>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2" name="Text Box 1"/>
          <p:cNvSpPr txBox="1"/>
          <p:nvPr/>
        </p:nvSpPr>
        <p:spPr>
          <a:xfrm>
            <a:off x="769620" y="5728970"/>
            <a:ext cx="9603105" cy="924560"/>
          </a:xfrm>
          <a:prstGeom prst="rect">
            <a:avLst/>
          </a:prstGeom>
          <a:noFill/>
        </p:spPr>
        <p:txBody>
          <a:bodyPr wrap="square" rtlCol="0" anchor="t">
            <a:noAutofit/>
          </a:bodyPr>
          <a:p>
            <a:r>
              <a:rPr lang="en-IN" altLang="en-US"/>
              <a:t>Github URL : </a:t>
            </a:r>
            <a:r>
              <a:rPr lang="en-US" altLang="en-US">
                <a:hlinkClick r:id="rId2" tooltip="" action="ppaction://hlinkfile"/>
              </a:rPr>
              <a:t>https://github.com/Shailesh7772/IBM-Data-Science-Professional-Certificate/tree/main/IBM_Data_Science_Professional_Certification-master/1.What_is_Data_Science%20-%20Copy/Week%202%20-%20Data%20Science%20Topics</a:t>
            </a:r>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marL="12700" marR="556260">
              <a:lnSpc>
                <a:spcPts val="2210"/>
              </a:lnSpc>
              <a:spcBef>
                <a:spcPts val="335"/>
              </a:spcBef>
            </a:pPr>
            <a:r>
              <a:rPr sz="2200" spc="-20" dirty="0">
                <a:solidFill>
                  <a:srgbClr val="404040"/>
                </a:solidFill>
                <a:latin typeface="Carlito"/>
                <a:cs typeface="Carlito"/>
                <a:sym typeface="+mn-ea"/>
              </a:rPr>
              <a:t>Exploratory </a:t>
            </a:r>
            <a:r>
              <a:rPr sz="2200" spc="-25" dirty="0">
                <a:solidFill>
                  <a:srgbClr val="404040"/>
                </a:solidFill>
                <a:latin typeface="Carlito"/>
                <a:cs typeface="Carlito"/>
                <a:sym typeface="+mn-ea"/>
              </a:rPr>
              <a:t>Data </a:t>
            </a:r>
            <a:r>
              <a:rPr sz="2200" spc="-15" dirty="0">
                <a:solidFill>
                  <a:srgbClr val="404040"/>
                </a:solidFill>
                <a:latin typeface="Carlito"/>
                <a:cs typeface="Carlito"/>
                <a:sym typeface="+mn-ea"/>
              </a:rPr>
              <a:t>Analysis </a:t>
            </a:r>
            <a:r>
              <a:rPr sz="2200" spc="-20" dirty="0">
                <a:solidFill>
                  <a:srgbClr val="404040"/>
                </a:solidFill>
                <a:latin typeface="Carlito"/>
                <a:cs typeface="Carlito"/>
                <a:sym typeface="+mn-ea"/>
              </a:rPr>
              <a:t>performed </a:t>
            </a:r>
            <a:r>
              <a:rPr sz="2200" spc="-5" dirty="0">
                <a:solidFill>
                  <a:srgbClr val="404040"/>
                </a:solidFill>
                <a:latin typeface="Carlito"/>
                <a:cs typeface="Carlito"/>
                <a:sym typeface="+mn-ea"/>
              </a:rPr>
              <a:t>on variables </a:t>
            </a:r>
            <a:r>
              <a:rPr sz="2200" spc="-15" dirty="0">
                <a:solidFill>
                  <a:srgbClr val="404040"/>
                </a:solidFill>
                <a:latin typeface="Carlito"/>
                <a:cs typeface="Carlito"/>
                <a:sym typeface="+mn-ea"/>
              </a:rPr>
              <a:t>Flight </a:t>
            </a:r>
            <a:r>
              <a:rPr sz="2200" spc="-50" dirty="0">
                <a:solidFill>
                  <a:srgbClr val="404040"/>
                </a:solidFill>
                <a:latin typeface="Carlito"/>
                <a:cs typeface="Carlito"/>
                <a:sym typeface="+mn-ea"/>
              </a:rPr>
              <a:t>Number, </a:t>
            </a:r>
            <a:r>
              <a:rPr sz="2200" spc="-25" dirty="0">
                <a:solidFill>
                  <a:srgbClr val="404040"/>
                </a:solidFill>
                <a:latin typeface="Carlito"/>
                <a:cs typeface="Carlito"/>
                <a:sym typeface="+mn-ea"/>
              </a:rPr>
              <a:t>Payload </a:t>
            </a:r>
            <a:r>
              <a:rPr sz="2200" dirty="0">
                <a:solidFill>
                  <a:srgbClr val="404040"/>
                </a:solidFill>
                <a:latin typeface="Carlito"/>
                <a:cs typeface="Carlito"/>
                <a:sym typeface="+mn-ea"/>
              </a:rPr>
              <a:t>Mass, </a:t>
            </a:r>
            <a:r>
              <a:rPr sz="2200" spc="-5" dirty="0">
                <a:solidFill>
                  <a:srgbClr val="404040"/>
                </a:solidFill>
                <a:latin typeface="Carlito"/>
                <a:cs typeface="Carlito"/>
                <a:sym typeface="+mn-ea"/>
              </a:rPr>
              <a:t>Launch </a:t>
            </a:r>
            <a:r>
              <a:rPr sz="2200" spc="-15" dirty="0">
                <a:solidFill>
                  <a:srgbClr val="404040"/>
                </a:solidFill>
                <a:latin typeface="Carlito"/>
                <a:cs typeface="Carlito"/>
                <a:sym typeface="+mn-ea"/>
              </a:rPr>
              <a:t>Site,  </a:t>
            </a:r>
            <a:r>
              <a:rPr sz="2200" spc="-5" dirty="0">
                <a:solidFill>
                  <a:srgbClr val="404040"/>
                </a:solidFill>
                <a:latin typeface="Carlito"/>
                <a:cs typeface="Carlito"/>
                <a:sym typeface="+mn-ea"/>
              </a:rPr>
              <a:t>Orbit, Class </a:t>
            </a:r>
            <a:r>
              <a:rPr sz="2200" dirty="0">
                <a:solidFill>
                  <a:srgbClr val="404040"/>
                </a:solidFill>
                <a:latin typeface="Carlito"/>
                <a:cs typeface="Carlito"/>
                <a:sym typeface="+mn-ea"/>
              </a:rPr>
              <a:t>and</a:t>
            </a:r>
            <a:r>
              <a:rPr sz="2200" spc="-45" dirty="0">
                <a:solidFill>
                  <a:srgbClr val="404040"/>
                </a:solidFill>
                <a:latin typeface="Carlito"/>
                <a:cs typeface="Carlito"/>
                <a:sym typeface="+mn-ea"/>
              </a:rPr>
              <a:t> </a:t>
            </a:r>
            <a:r>
              <a:rPr sz="2200" spc="-130" dirty="0">
                <a:solidFill>
                  <a:srgbClr val="404040"/>
                </a:solidFill>
                <a:latin typeface="Carlito"/>
                <a:cs typeface="Carlito"/>
                <a:sym typeface="+mn-ea"/>
              </a:rPr>
              <a:t>Year.</a:t>
            </a:r>
            <a:endParaRPr sz="2200" dirty="0">
              <a:latin typeface="Carlito"/>
              <a:cs typeface="Carlito"/>
            </a:endParaRPr>
          </a:p>
          <a:p>
            <a:pPr marL="12700">
              <a:lnSpc>
                <a:spcPct val="100000"/>
              </a:lnSpc>
              <a:spcBef>
                <a:spcPts val="1050"/>
              </a:spcBef>
            </a:pPr>
            <a:r>
              <a:rPr sz="2200" u="heavy" spc="-5" dirty="0">
                <a:solidFill>
                  <a:srgbClr val="404040"/>
                </a:solidFill>
                <a:uFill>
                  <a:solidFill>
                    <a:srgbClr val="404040"/>
                  </a:solidFill>
                </a:uFill>
                <a:latin typeface="Carlito"/>
                <a:cs typeface="Carlito"/>
                <a:sym typeface="+mn-ea"/>
              </a:rPr>
              <a:t>Plots</a:t>
            </a:r>
            <a:r>
              <a:rPr sz="2200" u="heavy" spc="-55" dirty="0">
                <a:solidFill>
                  <a:srgbClr val="404040"/>
                </a:solidFill>
                <a:uFill>
                  <a:solidFill>
                    <a:srgbClr val="404040"/>
                  </a:solidFill>
                </a:uFill>
                <a:latin typeface="Carlito"/>
                <a:cs typeface="Carlito"/>
                <a:sym typeface="+mn-ea"/>
              </a:rPr>
              <a:t> </a:t>
            </a:r>
            <a:r>
              <a:rPr sz="2200" u="heavy" spc="-5" dirty="0">
                <a:solidFill>
                  <a:srgbClr val="404040"/>
                </a:solidFill>
                <a:uFill>
                  <a:solidFill>
                    <a:srgbClr val="404040"/>
                  </a:solidFill>
                </a:uFill>
                <a:latin typeface="Carlito"/>
                <a:cs typeface="Carlito"/>
                <a:sym typeface="+mn-ea"/>
              </a:rPr>
              <a:t>Used:</a:t>
            </a:r>
            <a:endParaRPr sz="2200" dirty="0">
              <a:latin typeface="Carlito"/>
              <a:cs typeface="Carlito"/>
            </a:endParaRPr>
          </a:p>
          <a:p>
            <a:pPr marL="12700" marR="405765">
              <a:lnSpc>
                <a:spcPts val="2210"/>
              </a:lnSpc>
              <a:spcBef>
                <a:spcPts val="1430"/>
              </a:spcBef>
            </a:pPr>
            <a:r>
              <a:rPr sz="2200" spc="-15" dirty="0">
                <a:solidFill>
                  <a:srgbClr val="404040"/>
                </a:solidFill>
                <a:latin typeface="Carlito"/>
                <a:cs typeface="Carlito"/>
                <a:sym typeface="+mn-ea"/>
              </a:rPr>
              <a:t>Flight </a:t>
            </a:r>
            <a:r>
              <a:rPr sz="2200" dirty="0">
                <a:solidFill>
                  <a:srgbClr val="404040"/>
                </a:solidFill>
                <a:latin typeface="Carlito"/>
                <a:cs typeface="Carlito"/>
                <a:sym typeface="+mn-ea"/>
              </a:rPr>
              <a:t>Number </a:t>
            </a:r>
            <a:r>
              <a:rPr sz="2200" spc="-20" dirty="0">
                <a:solidFill>
                  <a:srgbClr val="404040"/>
                </a:solidFill>
                <a:latin typeface="Carlito"/>
                <a:cs typeface="Carlito"/>
                <a:sym typeface="+mn-ea"/>
              </a:rPr>
              <a:t>vs. </a:t>
            </a:r>
            <a:r>
              <a:rPr sz="2200" spc="-25" dirty="0">
                <a:solidFill>
                  <a:srgbClr val="404040"/>
                </a:solidFill>
                <a:latin typeface="Carlito"/>
                <a:cs typeface="Carlito"/>
                <a:sym typeface="+mn-ea"/>
              </a:rPr>
              <a:t>Payload </a:t>
            </a:r>
            <a:r>
              <a:rPr sz="2200" dirty="0">
                <a:solidFill>
                  <a:srgbClr val="404040"/>
                </a:solidFill>
                <a:latin typeface="Carlito"/>
                <a:cs typeface="Carlito"/>
                <a:sym typeface="+mn-ea"/>
              </a:rPr>
              <a:t>Mass, </a:t>
            </a:r>
            <a:r>
              <a:rPr sz="2200" spc="-10" dirty="0">
                <a:solidFill>
                  <a:srgbClr val="404040"/>
                </a:solidFill>
                <a:latin typeface="Carlito"/>
                <a:cs typeface="Carlito"/>
                <a:sym typeface="+mn-ea"/>
              </a:rPr>
              <a:t>Flight </a:t>
            </a:r>
            <a:r>
              <a:rPr sz="2200" dirty="0">
                <a:solidFill>
                  <a:srgbClr val="404040"/>
                </a:solidFill>
                <a:latin typeface="Carlito"/>
                <a:cs typeface="Carlito"/>
                <a:sym typeface="+mn-ea"/>
              </a:rPr>
              <a:t>Number </a:t>
            </a:r>
            <a:r>
              <a:rPr sz="2200" spc="-20" dirty="0">
                <a:solidFill>
                  <a:srgbClr val="404040"/>
                </a:solidFill>
                <a:latin typeface="Carlito"/>
                <a:cs typeface="Carlito"/>
                <a:sym typeface="+mn-ea"/>
              </a:rPr>
              <a:t>vs. </a:t>
            </a:r>
            <a:r>
              <a:rPr sz="2200" spc="-5" dirty="0">
                <a:solidFill>
                  <a:srgbClr val="404040"/>
                </a:solidFill>
                <a:latin typeface="Carlito"/>
                <a:cs typeface="Carlito"/>
                <a:sym typeface="+mn-ea"/>
              </a:rPr>
              <a:t>Launch </a:t>
            </a:r>
            <a:r>
              <a:rPr sz="2200" spc="-15" dirty="0">
                <a:solidFill>
                  <a:srgbClr val="404040"/>
                </a:solidFill>
                <a:latin typeface="Carlito"/>
                <a:cs typeface="Carlito"/>
                <a:sym typeface="+mn-ea"/>
              </a:rPr>
              <a:t>Site, </a:t>
            </a:r>
            <a:r>
              <a:rPr sz="2200" spc="-25" dirty="0">
                <a:solidFill>
                  <a:srgbClr val="404040"/>
                </a:solidFill>
                <a:latin typeface="Carlito"/>
                <a:cs typeface="Carlito"/>
                <a:sym typeface="+mn-ea"/>
              </a:rPr>
              <a:t>Payload </a:t>
            </a:r>
            <a:r>
              <a:rPr sz="2200" dirty="0">
                <a:solidFill>
                  <a:srgbClr val="404040"/>
                </a:solidFill>
                <a:latin typeface="Carlito"/>
                <a:cs typeface="Carlito"/>
                <a:sym typeface="+mn-ea"/>
              </a:rPr>
              <a:t>Mass </a:t>
            </a:r>
            <a:r>
              <a:rPr sz="2200" spc="-20" dirty="0">
                <a:solidFill>
                  <a:srgbClr val="404040"/>
                </a:solidFill>
                <a:latin typeface="Carlito"/>
                <a:cs typeface="Carlito"/>
                <a:sym typeface="+mn-ea"/>
              </a:rPr>
              <a:t>vs. </a:t>
            </a:r>
            <a:r>
              <a:rPr sz="2200" spc="-5" dirty="0">
                <a:solidFill>
                  <a:srgbClr val="404040"/>
                </a:solidFill>
                <a:latin typeface="Carlito"/>
                <a:cs typeface="Carlito"/>
                <a:sym typeface="+mn-ea"/>
              </a:rPr>
              <a:t>Launch </a:t>
            </a:r>
            <a:r>
              <a:rPr sz="2200" spc="-15" dirty="0">
                <a:solidFill>
                  <a:srgbClr val="404040"/>
                </a:solidFill>
                <a:latin typeface="Carlito"/>
                <a:cs typeface="Carlito"/>
                <a:sym typeface="+mn-ea"/>
              </a:rPr>
              <a:t>Site,  </a:t>
            </a:r>
            <a:r>
              <a:rPr sz="2200" spc="-5" dirty="0">
                <a:solidFill>
                  <a:srgbClr val="404040"/>
                </a:solidFill>
                <a:latin typeface="Carlito"/>
                <a:cs typeface="Carlito"/>
                <a:sym typeface="+mn-ea"/>
              </a:rPr>
              <a:t>Orbit </a:t>
            </a:r>
            <a:r>
              <a:rPr sz="2200" spc="-20" dirty="0">
                <a:solidFill>
                  <a:srgbClr val="404040"/>
                </a:solidFill>
                <a:latin typeface="Carlito"/>
                <a:cs typeface="Carlito"/>
                <a:sym typeface="+mn-ea"/>
              </a:rPr>
              <a:t>vs. </a:t>
            </a:r>
            <a:r>
              <a:rPr sz="2200" dirty="0">
                <a:solidFill>
                  <a:srgbClr val="404040"/>
                </a:solidFill>
                <a:latin typeface="Carlito"/>
                <a:cs typeface="Carlito"/>
                <a:sym typeface="+mn-ea"/>
              </a:rPr>
              <a:t>Success </a:t>
            </a:r>
            <a:r>
              <a:rPr sz="2200" spc="-20" dirty="0">
                <a:solidFill>
                  <a:srgbClr val="404040"/>
                </a:solidFill>
                <a:latin typeface="Carlito"/>
                <a:cs typeface="Carlito"/>
                <a:sym typeface="+mn-ea"/>
              </a:rPr>
              <a:t>Rate, </a:t>
            </a:r>
            <a:r>
              <a:rPr sz="2200" spc="-10" dirty="0">
                <a:solidFill>
                  <a:srgbClr val="404040"/>
                </a:solidFill>
                <a:latin typeface="Carlito"/>
                <a:cs typeface="Carlito"/>
                <a:sym typeface="+mn-ea"/>
              </a:rPr>
              <a:t>Flight </a:t>
            </a:r>
            <a:r>
              <a:rPr sz="2200" dirty="0">
                <a:solidFill>
                  <a:srgbClr val="404040"/>
                </a:solidFill>
                <a:latin typeface="Carlito"/>
                <a:cs typeface="Carlito"/>
                <a:sym typeface="+mn-ea"/>
              </a:rPr>
              <a:t>Number </a:t>
            </a:r>
            <a:r>
              <a:rPr sz="2200" spc="-20" dirty="0">
                <a:solidFill>
                  <a:srgbClr val="404040"/>
                </a:solidFill>
                <a:latin typeface="Carlito"/>
                <a:cs typeface="Carlito"/>
                <a:sym typeface="+mn-ea"/>
              </a:rPr>
              <a:t>vs. </a:t>
            </a:r>
            <a:r>
              <a:rPr sz="2200" spc="-5" dirty="0">
                <a:solidFill>
                  <a:srgbClr val="404040"/>
                </a:solidFill>
                <a:latin typeface="Carlito"/>
                <a:cs typeface="Carlito"/>
                <a:sym typeface="+mn-ea"/>
              </a:rPr>
              <a:t>Orbit, </a:t>
            </a:r>
            <a:r>
              <a:rPr sz="2200" spc="-25" dirty="0">
                <a:solidFill>
                  <a:srgbClr val="404040"/>
                </a:solidFill>
                <a:latin typeface="Carlito"/>
                <a:cs typeface="Carlito"/>
                <a:sym typeface="+mn-ea"/>
              </a:rPr>
              <a:t>Payload </a:t>
            </a:r>
            <a:r>
              <a:rPr sz="2200" spc="-15" dirty="0">
                <a:solidFill>
                  <a:srgbClr val="404040"/>
                </a:solidFill>
                <a:latin typeface="Carlito"/>
                <a:cs typeface="Carlito"/>
                <a:sym typeface="+mn-ea"/>
              </a:rPr>
              <a:t>vs </a:t>
            </a:r>
            <a:r>
              <a:rPr sz="2200" spc="-5" dirty="0">
                <a:solidFill>
                  <a:srgbClr val="404040"/>
                </a:solidFill>
                <a:latin typeface="Carlito"/>
                <a:cs typeface="Carlito"/>
                <a:sym typeface="+mn-ea"/>
              </a:rPr>
              <a:t>Orbit, </a:t>
            </a:r>
            <a:r>
              <a:rPr sz="2200" dirty="0">
                <a:solidFill>
                  <a:srgbClr val="404040"/>
                </a:solidFill>
                <a:latin typeface="Carlito"/>
                <a:cs typeface="Carlito"/>
                <a:sym typeface="+mn-ea"/>
              </a:rPr>
              <a:t>and Success </a:t>
            </a:r>
            <a:r>
              <a:rPr sz="2200" spc="-60" dirty="0">
                <a:solidFill>
                  <a:srgbClr val="404040"/>
                </a:solidFill>
                <a:latin typeface="Carlito"/>
                <a:cs typeface="Carlito"/>
                <a:sym typeface="+mn-ea"/>
              </a:rPr>
              <a:t>Yearly</a:t>
            </a:r>
            <a:r>
              <a:rPr sz="2200" spc="70" dirty="0">
                <a:solidFill>
                  <a:srgbClr val="404040"/>
                </a:solidFill>
                <a:latin typeface="Carlito"/>
                <a:cs typeface="Carlito"/>
                <a:sym typeface="+mn-ea"/>
              </a:rPr>
              <a:t> </a:t>
            </a:r>
            <a:r>
              <a:rPr sz="2200" spc="-60" dirty="0">
                <a:solidFill>
                  <a:srgbClr val="404040"/>
                </a:solidFill>
                <a:latin typeface="Carlito"/>
                <a:cs typeface="Carlito"/>
                <a:sym typeface="+mn-ea"/>
              </a:rPr>
              <a:t>Trend</a:t>
            </a:r>
            <a:endParaRPr sz="2200" dirty="0">
              <a:latin typeface="Carlito"/>
              <a:cs typeface="Carlito"/>
            </a:endParaRPr>
          </a:p>
          <a:p>
            <a:pPr marL="12700">
              <a:lnSpc>
                <a:spcPts val="2300"/>
              </a:lnSpc>
              <a:spcBef>
                <a:spcPts val="1160"/>
              </a:spcBef>
            </a:pPr>
            <a:r>
              <a:rPr sz="2200" spc="-25" dirty="0">
                <a:solidFill>
                  <a:srgbClr val="404040"/>
                </a:solidFill>
                <a:latin typeface="Carlito"/>
                <a:cs typeface="Carlito"/>
                <a:sym typeface="+mn-ea"/>
              </a:rPr>
              <a:t>Scatter </a:t>
            </a:r>
            <a:r>
              <a:rPr sz="2200" spc="-5" dirty="0">
                <a:solidFill>
                  <a:srgbClr val="404040"/>
                </a:solidFill>
                <a:latin typeface="Carlito"/>
                <a:cs typeface="Carlito"/>
                <a:sym typeface="+mn-ea"/>
              </a:rPr>
              <a:t>plots, line </a:t>
            </a:r>
            <a:r>
              <a:rPr sz="2200" dirty="0">
                <a:solidFill>
                  <a:srgbClr val="404040"/>
                </a:solidFill>
                <a:latin typeface="Carlito"/>
                <a:cs typeface="Carlito"/>
                <a:sym typeface="+mn-ea"/>
              </a:rPr>
              <a:t>charts, and </a:t>
            </a:r>
            <a:r>
              <a:rPr sz="2200" spc="-5" dirty="0">
                <a:solidFill>
                  <a:srgbClr val="404040"/>
                </a:solidFill>
                <a:latin typeface="Carlito"/>
                <a:cs typeface="Carlito"/>
                <a:sym typeface="+mn-ea"/>
              </a:rPr>
              <a:t>bar plots </a:t>
            </a:r>
            <a:r>
              <a:rPr sz="2200" spc="-20" dirty="0">
                <a:solidFill>
                  <a:srgbClr val="404040"/>
                </a:solidFill>
                <a:latin typeface="Carlito"/>
                <a:cs typeface="Carlito"/>
                <a:sym typeface="+mn-ea"/>
              </a:rPr>
              <a:t>were </a:t>
            </a:r>
            <a:r>
              <a:rPr sz="2200" spc="-5" dirty="0">
                <a:solidFill>
                  <a:srgbClr val="404040"/>
                </a:solidFill>
                <a:latin typeface="Carlito"/>
                <a:cs typeface="Carlito"/>
                <a:sym typeface="+mn-ea"/>
              </a:rPr>
              <a:t>used </a:t>
            </a:r>
            <a:r>
              <a:rPr sz="2200" spc="-20" dirty="0">
                <a:solidFill>
                  <a:srgbClr val="404040"/>
                </a:solidFill>
                <a:latin typeface="Carlito"/>
                <a:cs typeface="Carlito"/>
                <a:sym typeface="+mn-ea"/>
              </a:rPr>
              <a:t>to compare </a:t>
            </a:r>
            <a:r>
              <a:rPr sz="2200" spc="-5" dirty="0">
                <a:solidFill>
                  <a:srgbClr val="404040"/>
                </a:solidFill>
                <a:latin typeface="Carlito"/>
                <a:cs typeface="Carlito"/>
                <a:sym typeface="+mn-ea"/>
              </a:rPr>
              <a:t>relationships between variables</a:t>
            </a:r>
            <a:r>
              <a:rPr sz="2200" spc="-20" dirty="0">
                <a:solidFill>
                  <a:srgbClr val="404040"/>
                </a:solidFill>
                <a:latin typeface="Carlito"/>
                <a:cs typeface="Carlito"/>
                <a:sym typeface="+mn-ea"/>
              </a:rPr>
              <a:t> to</a:t>
            </a:r>
            <a:endParaRPr sz="2200" dirty="0">
              <a:latin typeface="Carlito"/>
              <a:cs typeface="Carlito"/>
            </a:endParaRPr>
          </a:p>
          <a:p>
            <a:pPr marL="12700">
              <a:lnSpc>
                <a:spcPts val="2300"/>
              </a:lnSpc>
            </a:pPr>
            <a:r>
              <a:rPr sz="2200" spc="-5" dirty="0">
                <a:solidFill>
                  <a:srgbClr val="404040"/>
                </a:solidFill>
                <a:latin typeface="Carlito"/>
                <a:cs typeface="Carlito"/>
                <a:sym typeface="+mn-ea"/>
              </a:rPr>
              <a:t>decide if </a:t>
            </a:r>
            <a:r>
              <a:rPr sz="2200" dirty="0">
                <a:solidFill>
                  <a:srgbClr val="404040"/>
                </a:solidFill>
                <a:latin typeface="Carlito"/>
                <a:cs typeface="Carlito"/>
                <a:sym typeface="+mn-ea"/>
              </a:rPr>
              <a:t>a </a:t>
            </a:r>
            <a:r>
              <a:rPr sz="2200" spc="-10" dirty="0">
                <a:solidFill>
                  <a:srgbClr val="404040"/>
                </a:solidFill>
                <a:latin typeface="Carlito"/>
                <a:cs typeface="Carlito"/>
                <a:sym typeface="+mn-ea"/>
              </a:rPr>
              <a:t>relationship </a:t>
            </a:r>
            <a:r>
              <a:rPr sz="2200" spc="-25" dirty="0">
                <a:solidFill>
                  <a:srgbClr val="404040"/>
                </a:solidFill>
                <a:latin typeface="Carlito"/>
                <a:cs typeface="Carlito"/>
                <a:sym typeface="+mn-ea"/>
              </a:rPr>
              <a:t>exists </a:t>
            </a:r>
            <a:r>
              <a:rPr sz="2200" dirty="0">
                <a:solidFill>
                  <a:srgbClr val="404040"/>
                </a:solidFill>
                <a:latin typeface="Carlito"/>
                <a:cs typeface="Carlito"/>
                <a:sym typeface="+mn-ea"/>
              </a:rPr>
              <a:t>so </a:t>
            </a:r>
            <a:r>
              <a:rPr sz="2200" spc="-5" dirty="0">
                <a:solidFill>
                  <a:srgbClr val="404040"/>
                </a:solidFill>
                <a:latin typeface="Carlito"/>
                <a:cs typeface="Carlito"/>
                <a:sym typeface="+mn-ea"/>
              </a:rPr>
              <a:t>that they could </a:t>
            </a:r>
            <a:r>
              <a:rPr sz="2200" dirty="0">
                <a:solidFill>
                  <a:srgbClr val="404040"/>
                </a:solidFill>
                <a:latin typeface="Carlito"/>
                <a:cs typeface="Carlito"/>
                <a:sym typeface="+mn-ea"/>
              </a:rPr>
              <a:t>be </a:t>
            </a:r>
            <a:r>
              <a:rPr sz="2200" spc="-5" dirty="0">
                <a:solidFill>
                  <a:srgbClr val="404040"/>
                </a:solidFill>
                <a:latin typeface="Carlito"/>
                <a:cs typeface="Carlito"/>
                <a:sym typeface="+mn-ea"/>
              </a:rPr>
              <a:t>used in </a:t>
            </a:r>
            <a:r>
              <a:rPr sz="2200" spc="-10" dirty="0">
                <a:solidFill>
                  <a:srgbClr val="404040"/>
                </a:solidFill>
                <a:latin typeface="Carlito"/>
                <a:cs typeface="Carlito"/>
                <a:sym typeface="+mn-ea"/>
              </a:rPr>
              <a:t>training </a:t>
            </a:r>
            <a:r>
              <a:rPr sz="2200" dirty="0">
                <a:solidFill>
                  <a:srgbClr val="404040"/>
                </a:solidFill>
                <a:latin typeface="Carlito"/>
                <a:cs typeface="Carlito"/>
                <a:sym typeface="+mn-ea"/>
              </a:rPr>
              <a:t>the machine </a:t>
            </a:r>
            <a:r>
              <a:rPr sz="2200" spc="-5" dirty="0">
                <a:solidFill>
                  <a:srgbClr val="404040"/>
                </a:solidFill>
                <a:latin typeface="Carlito"/>
                <a:cs typeface="Carlito"/>
                <a:sym typeface="+mn-ea"/>
              </a:rPr>
              <a:t>learning</a:t>
            </a:r>
            <a:r>
              <a:rPr sz="2200" spc="-45" dirty="0">
                <a:solidFill>
                  <a:srgbClr val="404040"/>
                </a:solidFill>
                <a:latin typeface="Carlito"/>
                <a:cs typeface="Carlito"/>
                <a:sym typeface="+mn-ea"/>
              </a:rPr>
              <a:t> </a:t>
            </a:r>
            <a:r>
              <a:rPr sz="2200" spc="-5" dirty="0">
                <a:solidFill>
                  <a:srgbClr val="404040"/>
                </a:solidFill>
                <a:latin typeface="Carlito"/>
                <a:cs typeface="Carlito"/>
                <a:sym typeface="+mn-ea"/>
              </a:rPr>
              <a:t>model</a:t>
            </a:r>
            <a:endParaRPr sz="2200" dirty="0">
              <a:latin typeface="Carlito"/>
              <a:cs typeface="Carlito"/>
            </a:endParaRPr>
          </a:p>
          <a:p>
            <a:pPr marL="0" marR="5080" indent="0">
              <a:lnSpc>
                <a:spcPct val="100000"/>
              </a:lnSpc>
              <a:spcBef>
                <a:spcPts val="1105"/>
              </a:spcBef>
              <a:buNone/>
            </a:pPr>
            <a:r>
              <a:rPr lang="en-IN" altLang="en-US" sz="2000">
                <a:sym typeface="+mn-ea"/>
              </a:rPr>
              <a:t>Github URL : </a:t>
            </a:r>
            <a:r>
              <a:rPr lang="en-US" altLang="en-US" sz="2000">
                <a:hlinkClick r:id="rId2" tooltip="" action="ppaction://hlinkfile"/>
              </a:rPr>
              <a:t>https://github.com/Shailesh7772/IBM-Data-Science-Professional-Certificate/tree/main/IBM_Data_Science_Professional_Certification-master/1.What_is_Data_Science%20-%20Copy/Week%203%20-%20Data%20Science%20in%20Business</a:t>
            </a:r>
            <a:endParaRPr lang="en-US" altLang="en-US" sz="2000"/>
          </a:p>
          <a:p>
            <a:pPr marL="12700" marR="5080">
              <a:lnSpc>
                <a:spcPct val="100000"/>
              </a:lnSpc>
              <a:spcBef>
                <a:spcPts val="1105"/>
              </a:spcBef>
            </a:pPr>
            <a:endParaRPr lang="en-US" sz="20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sz="2200" spc="-5" dirty="0">
                <a:solidFill>
                  <a:srgbClr val="404040"/>
                </a:solidFill>
                <a:latin typeface="Carlito"/>
                <a:cs typeface="Carlito"/>
                <a:sym typeface="+mn-ea"/>
              </a:rPr>
              <a:t>Loaded </a:t>
            </a:r>
            <a:r>
              <a:rPr sz="2200" spc="-25" dirty="0">
                <a:solidFill>
                  <a:srgbClr val="404040"/>
                </a:solidFill>
                <a:latin typeface="Carlito"/>
                <a:cs typeface="Carlito"/>
                <a:sym typeface="+mn-ea"/>
              </a:rPr>
              <a:t>data </a:t>
            </a:r>
            <a:r>
              <a:rPr sz="2200" spc="-10" dirty="0">
                <a:solidFill>
                  <a:srgbClr val="404040"/>
                </a:solidFill>
                <a:latin typeface="Carlito"/>
                <a:cs typeface="Carlito"/>
                <a:sym typeface="+mn-ea"/>
              </a:rPr>
              <a:t>set </a:t>
            </a:r>
            <a:r>
              <a:rPr sz="2200" spc="-25" dirty="0">
                <a:solidFill>
                  <a:srgbClr val="404040"/>
                </a:solidFill>
                <a:latin typeface="Carlito"/>
                <a:cs typeface="Carlito"/>
                <a:sym typeface="+mn-ea"/>
              </a:rPr>
              <a:t>into </a:t>
            </a:r>
            <a:r>
              <a:rPr sz="2200" dirty="0">
                <a:solidFill>
                  <a:srgbClr val="404040"/>
                </a:solidFill>
                <a:latin typeface="Carlito"/>
                <a:cs typeface="Carlito"/>
                <a:sym typeface="+mn-ea"/>
              </a:rPr>
              <a:t>IBM DB2</a:t>
            </a:r>
            <a:r>
              <a:rPr sz="2200" spc="-125" dirty="0">
                <a:solidFill>
                  <a:srgbClr val="404040"/>
                </a:solidFill>
                <a:latin typeface="Carlito"/>
                <a:cs typeface="Carlito"/>
                <a:sym typeface="+mn-ea"/>
              </a:rPr>
              <a:t> </a:t>
            </a:r>
            <a:r>
              <a:rPr sz="2200" spc="-5" dirty="0">
                <a:solidFill>
                  <a:srgbClr val="404040"/>
                </a:solidFill>
                <a:latin typeface="Carlito"/>
                <a:cs typeface="Carlito"/>
                <a:sym typeface="+mn-ea"/>
              </a:rPr>
              <a:t>Database.</a:t>
            </a:r>
            <a:endParaRPr sz="2200" dirty="0">
              <a:latin typeface="Carlito"/>
              <a:cs typeface="Carlito"/>
            </a:endParaRPr>
          </a:p>
          <a:p>
            <a:pPr marL="12700">
              <a:lnSpc>
                <a:spcPct val="100000"/>
              </a:lnSpc>
              <a:spcBef>
                <a:spcPts val="1175"/>
              </a:spcBef>
            </a:pPr>
            <a:r>
              <a:rPr sz="2200" spc="-5" dirty="0">
                <a:solidFill>
                  <a:srgbClr val="404040"/>
                </a:solidFill>
                <a:latin typeface="Carlito"/>
                <a:cs typeface="Carlito"/>
                <a:sym typeface="+mn-ea"/>
              </a:rPr>
              <a:t>Queried using SQL </a:t>
            </a:r>
            <a:r>
              <a:rPr sz="2200" dirty="0">
                <a:solidFill>
                  <a:srgbClr val="404040"/>
                </a:solidFill>
                <a:latin typeface="Carlito"/>
                <a:cs typeface="Carlito"/>
                <a:sym typeface="+mn-ea"/>
              </a:rPr>
              <a:t>Python</a:t>
            </a:r>
            <a:r>
              <a:rPr sz="2200" spc="-100" dirty="0">
                <a:solidFill>
                  <a:srgbClr val="404040"/>
                </a:solidFill>
                <a:latin typeface="Carlito"/>
                <a:cs typeface="Carlito"/>
                <a:sym typeface="+mn-ea"/>
              </a:rPr>
              <a:t> </a:t>
            </a:r>
            <a:r>
              <a:rPr sz="2200" spc="-25" dirty="0">
                <a:solidFill>
                  <a:srgbClr val="404040"/>
                </a:solidFill>
                <a:latin typeface="Carlito"/>
                <a:cs typeface="Carlito"/>
                <a:sym typeface="+mn-ea"/>
              </a:rPr>
              <a:t>integration.</a:t>
            </a:r>
            <a:endParaRPr sz="2200" dirty="0">
              <a:latin typeface="Carlito"/>
              <a:cs typeface="Carlito"/>
            </a:endParaRPr>
          </a:p>
          <a:p>
            <a:pPr marL="12700">
              <a:lnSpc>
                <a:spcPct val="100000"/>
              </a:lnSpc>
              <a:spcBef>
                <a:spcPts val="1560"/>
              </a:spcBef>
            </a:pPr>
            <a:r>
              <a:rPr sz="2200" spc="-5" dirty="0">
                <a:solidFill>
                  <a:srgbClr val="404040"/>
                </a:solidFill>
                <a:latin typeface="Carlito"/>
                <a:cs typeface="Carlito"/>
                <a:sym typeface="+mn-ea"/>
              </a:rPr>
              <a:t>Queries </a:t>
            </a:r>
            <a:r>
              <a:rPr sz="2200" spc="-20" dirty="0">
                <a:solidFill>
                  <a:srgbClr val="404040"/>
                </a:solidFill>
                <a:latin typeface="Carlito"/>
                <a:cs typeface="Carlito"/>
                <a:sym typeface="+mn-ea"/>
              </a:rPr>
              <a:t>were </a:t>
            </a:r>
            <a:r>
              <a:rPr sz="2200" dirty="0">
                <a:solidFill>
                  <a:srgbClr val="404040"/>
                </a:solidFill>
                <a:latin typeface="Carlito"/>
                <a:cs typeface="Carlito"/>
                <a:sym typeface="+mn-ea"/>
              </a:rPr>
              <a:t>made </a:t>
            </a:r>
            <a:r>
              <a:rPr sz="2200" spc="-20" dirty="0">
                <a:solidFill>
                  <a:srgbClr val="404040"/>
                </a:solidFill>
                <a:latin typeface="Carlito"/>
                <a:cs typeface="Carlito"/>
                <a:sym typeface="+mn-ea"/>
              </a:rPr>
              <a:t>to </a:t>
            </a:r>
            <a:r>
              <a:rPr sz="2200" spc="-10" dirty="0">
                <a:solidFill>
                  <a:srgbClr val="404040"/>
                </a:solidFill>
                <a:latin typeface="Carlito"/>
                <a:cs typeface="Carlito"/>
                <a:sym typeface="+mn-ea"/>
              </a:rPr>
              <a:t>get </a:t>
            </a:r>
            <a:r>
              <a:rPr sz="2200" dirty="0">
                <a:solidFill>
                  <a:srgbClr val="404040"/>
                </a:solidFill>
                <a:latin typeface="Carlito"/>
                <a:cs typeface="Carlito"/>
                <a:sym typeface="+mn-ea"/>
              </a:rPr>
              <a:t>a </a:t>
            </a:r>
            <a:r>
              <a:rPr sz="2200" spc="-25" dirty="0">
                <a:solidFill>
                  <a:srgbClr val="404040"/>
                </a:solidFill>
                <a:latin typeface="Carlito"/>
                <a:cs typeface="Carlito"/>
                <a:sym typeface="+mn-ea"/>
              </a:rPr>
              <a:t>better </a:t>
            </a:r>
            <a:r>
              <a:rPr sz="2200" spc="-20" dirty="0">
                <a:solidFill>
                  <a:srgbClr val="404040"/>
                </a:solidFill>
                <a:latin typeface="Carlito"/>
                <a:cs typeface="Carlito"/>
                <a:sym typeface="+mn-ea"/>
              </a:rPr>
              <a:t>understanding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the</a:t>
            </a:r>
            <a:r>
              <a:rPr sz="2200" spc="25" dirty="0">
                <a:solidFill>
                  <a:srgbClr val="404040"/>
                </a:solidFill>
                <a:latin typeface="Carlito"/>
                <a:cs typeface="Carlito"/>
                <a:sym typeface="+mn-ea"/>
              </a:rPr>
              <a:t> </a:t>
            </a:r>
            <a:r>
              <a:rPr sz="2200" spc="-20" dirty="0">
                <a:solidFill>
                  <a:srgbClr val="404040"/>
                </a:solidFill>
                <a:latin typeface="Carlito"/>
                <a:cs typeface="Carlito"/>
                <a:sym typeface="+mn-ea"/>
              </a:rPr>
              <a:t>dataset.</a:t>
            </a:r>
            <a:endParaRPr sz="2200" dirty="0">
              <a:latin typeface="Carlito"/>
              <a:cs typeface="Carlito"/>
            </a:endParaRPr>
          </a:p>
          <a:p>
            <a:pPr marL="12700" marR="434975">
              <a:lnSpc>
                <a:spcPts val="2200"/>
              </a:lnSpc>
              <a:spcBef>
                <a:spcPts val="1440"/>
              </a:spcBef>
            </a:pPr>
            <a:r>
              <a:rPr sz="2200" spc="-5" dirty="0">
                <a:solidFill>
                  <a:srgbClr val="404040"/>
                </a:solidFill>
                <a:latin typeface="Carlito"/>
                <a:cs typeface="Carlito"/>
                <a:sym typeface="+mn-ea"/>
              </a:rPr>
              <a:t>Queried </a:t>
            </a:r>
            <a:r>
              <a:rPr sz="2200" spc="-20" dirty="0">
                <a:solidFill>
                  <a:srgbClr val="404040"/>
                </a:solidFill>
                <a:latin typeface="Carlito"/>
                <a:cs typeface="Carlito"/>
                <a:sym typeface="+mn-ea"/>
              </a:rPr>
              <a:t>information </a:t>
            </a:r>
            <a:r>
              <a:rPr sz="2200" dirty="0">
                <a:solidFill>
                  <a:srgbClr val="404040"/>
                </a:solidFill>
                <a:latin typeface="Carlito"/>
                <a:cs typeface="Carlito"/>
                <a:sym typeface="+mn-ea"/>
              </a:rPr>
              <a:t>about launch </a:t>
            </a:r>
            <a:r>
              <a:rPr sz="2200" spc="-20" dirty="0">
                <a:solidFill>
                  <a:srgbClr val="404040"/>
                </a:solidFill>
                <a:latin typeface="Carlito"/>
                <a:cs typeface="Carlito"/>
                <a:sym typeface="+mn-ea"/>
              </a:rPr>
              <a:t>site </a:t>
            </a:r>
            <a:r>
              <a:rPr sz="2200" spc="-5" dirty="0">
                <a:solidFill>
                  <a:srgbClr val="404040"/>
                </a:solidFill>
                <a:latin typeface="Carlito"/>
                <a:cs typeface="Carlito"/>
                <a:sym typeface="+mn-ea"/>
              </a:rPr>
              <a:t>names, mission </a:t>
            </a:r>
            <a:r>
              <a:rPr sz="2200" spc="-20" dirty="0">
                <a:solidFill>
                  <a:srgbClr val="404040"/>
                </a:solidFill>
                <a:latin typeface="Carlito"/>
                <a:cs typeface="Carlito"/>
                <a:sym typeface="+mn-ea"/>
              </a:rPr>
              <a:t>outcomes, various pay </a:t>
            </a:r>
            <a:r>
              <a:rPr sz="2200" dirty="0">
                <a:solidFill>
                  <a:srgbClr val="404040"/>
                </a:solidFill>
                <a:latin typeface="Carlito"/>
                <a:cs typeface="Carlito"/>
                <a:sym typeface="+mn-ea"/>
              </a:rPr>
              <a:t>load </a:t>
            </a:r>
            <a:r>
              <a:rPr sz="2200" spc="-25" dirty="0">
                <a:solidFill>
                  <a:srgbClr val="404040"/>
                </a:solidFill>
                <a:latin typeface="Carlito"/>
                <a:cs typeface="Carlito"/>
                <a:sym typeface="+mn-ea"/>
              </a:rPr>
              <a:t>sizes </a:t>
            </a:r>
            <a:r>
              <a:rPr sz="2200" spc="-5" dirty="0">
                <a:solidFill>
                  <a:srgbClr val="404040"/>
                </a:solidFill>
                <a:latin typeface="Carlito"/>
                <a:cs typeface="Carlito"/>
                <a:sym typeface="+mn-ea"/>
              </a:rPr>
              <a:t>of  </a:t>
            </a:r>
            <a:r>
              <a:rPr sz="2200" spc="-25" dirty="0">
                <a:solidFill>
                  <a:srgbClr val="404040"/>
                </a:solidFill>
                <a:latin typeface="Carlito"/>
                <a:cs typeface="Carlito"/>
                <a:sym typeface="+mn-ea"/>
              </a:rPr>
              <a:t>customers </a:t>
            </a:r>
            <a:r>
              <a:rPr sz="2200" dirty="0">
                <a:solidFill>
                  <a:srgbClr val="404040"/>
                </a:solidFill>
                <a:latin typeface="Carlito"/>
                <a:cs typeface="Carlito"/>
                <a:sym typeface="+mn-ea"/>
              </a:rPr>
              <a:t>and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versions, </a:t>
            </a:r>
            <a:r>
              <a:rPr sz="2200" dirty="0">
                <a:solidFill>
                  <a:srgbClr val="404040"/>
                </a:solidFill>
                <a:latin typeface="Carlito"/>
                <a:cs typeface="Carlito"/>
                <a:sym typeface="+mn-ea"/>
              </a:rPr>
              <a:t>and landing</a:t>
            </a:r>
            <a:r>
              <a:rPr sz="2200" spc="5" dirty="0">
                <a:solidFill>
                  <a:srgbClr val="404040"/>
                </a:solidFill>
                <a:latin typeface="Carlito"/>
                <a:cs typeface="Carlito"/>
                <a:sym typeface="+mn-ea"/>
              </a:rPr>
              <a:t> </a:t>
            </a:r>
            <a:r>
              <a:rPr sz="2200" spc="-15" dirty="0">
                <a:solidFill>
                  <a:srgbClr val="404040"/>
                </a:solidFill>
                <a:latin typeface="Carlito"/>
                <a:cs typeface="Carlito"/>
                <a:sym typeface="+mn-ea"/>
              </a:rPr>
              <a:t>outcomes</a:t>
            </a:r>
            <a:endParaRPr sz="2200" dirty="0">
              <a:latin typeface="Carlito"/>
              <a:cs typeface="Carlito"/>
            </a:endParaRPr>
          </a:p>
          <a:p>
            <a:pPr>
              <a:lnSpc>
                <a:spcPct val="100000"/>
              </a:lnSpc>
              <a:spcBef>
                <a:spcPts val="30"/>
              </a:spcBef>
            </a:pPr>
            <a:endParaRPr sz="2200" dirty="0">
              <a:latin typeface="Carlito"/>
              <a:cs typeface="Carlito"/>
            </a:endParaRPr>
          </a:p>
          <a:p>
            <a:pPr marL="0" marR="5080" indent="0">
              <a:lnSpc>
                <a:spcPct val="149000"/>
              </a:lnSpc>
              <a:buNone/>
            </a:pPr>
            <a:r>
              <a:rPr lang="en-IN" altLang="en-US" sz="1800"/>
              <a:t>Github Url : </a:t>
            </a:r>
            <a:r>
              <a:rPr lang="en-US" altLang="en-US" sz="1800">
                <a:hlinkClick r:id="rId2" tooltip="" action="ppaction://hlinkfile"/>
              </a:rPr>
              <a:t>https://github.com/Shailesh7772/IBM-Data-Science-Professional-Certificate/tree/main/IBM_Data_Science_Professional_Certification-master/1.What_is_Data_Science%20-%20Copy/Week%203%20-%20Data%20Science%20in%20Business/Quiz%202%20-%20The%20Report%20Structure</a:t>
            </a:r>
            <a:endParaRPr lang="en-US" altLang="en-US" sz="18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sz="2200" spc="-15" dirty="0">
                <a:solidFill>
                  <a:srgbClr val="404040"/>
                </a:solidFill>
                <a:latin typeface="Carlito"/>
                <a:cs typeface="Carlito"/>
                <a:sym typeface="+mn-ea"/>
              </a:rPr>
              <a:t>Folium </a:t>
            </a:r>
            <a:r>
              <a:rPr sz="2200" spc="-5" dirty="0">
                <a:solidFill>
                  <a:srgbClr val="404040"/>
                </a:solidFill>
                <a:latin typeface="Carlito"/>
                <a:cs typeface="Carlito"/>
                <a:sym typeface="+mn-ea"/>
              </a:rPr>
              <a:t>maps mark Launch Sites, successful </a:t>
            </a:r>
            <a:r>
              <a:rPr sz="2200" dirty="0">
                <a:solidFill>
                  <a:srgbClr val="404040"/>
                </a:solidFill>
                <a:latin typeface="Carlito"/>
                <a:cs typeface="Carlito"/>
                <a:sym typeface="+mn-ea"/>
              </a:rPr>
              <a:t>and </a:t>
            </a:r>
            <a:r>
              <a:rPr sz="2200" spc="-5" dirty="0">
                <a:solidFill>
                  <a:srgbClr val="404040"/>
                </a:solidFill>
                <a:latin typeface="Carlito"/>
                <a:cs typeface="Carlito"/>
                <a:sym typeface="+mn-ea"/>
              </a:rPr>
              <a:t>unsuccessful </a:t>
            </a:r>
            <a:r>
              <a:rPr sz="2200" dirty="0">
                <a:solidFill>
                  <a:srgbClr val="404040"/>
                </a:solidFill>
                <a:latin typeface="Carlito"/>
                <a:cs typeface="Carlito"/>
                <a:sym typeface="+mn-ea"/>
              </a:rPr>
              <a:t>landings, and a </a:t>
            </a:r>
            <a:r>
              <a:rPr sz="2200" spc="-25" dirty="0">
                <a:solidFill>
                  <a:srgbClr val="404040"/>
                </a:solidFill>
                <a:latin typeface="Carlito"/>
                <a:cs typeface="Carlito"/>
                <a:sym typeface="+mn-ea"/>
              </a:rPr>
              <a:t>proximity example  </a:t>
            </a:r>
            <a:r>
              <a:rPr sz="2200" spc="-20" dirty="0">
                <a:solidFill>
                  <a:srgbClr val="404040"/>
                </a:solidFill>
                <a:latin typeface="Carlito"/>
                <a:cs typeface="Carlito"/>
                <a:sym typeface="+mn-ea"/>
              </a:rPr>
              <a:t>to </a:t>
            </a:r>
            <a:r>
              <a:rPr sz="2200" spc="-40" dirty="0">
                <a:solidFill>
                  <a:srgbClr val="404040"/>
                </a:solidFill>
                <a:latin typeface="Carlito"/>
                <a:cs typeface="Carlito"/>
                <a:sym typeface="+mn-ea"/>
              </a:rPr>
              <a:t>key </a:t>
            </a:r>
            <a:r>
              <a:rPr sz="2200" spc="-5" dirty="0">
                <a:solidFill>
                  <a:srgbClr val="404040"/>
                </a:solidFill>
                <a:latin typeface="Carlito"/>
                <a:cs typeface="Carlito"/>
                <a:sym typeface="+mn-ea"/>
              </a:rPr>
              <a:t>locations: </a:t>
            </a:r>
            <a:r>
              <a:rPr sz="2200" spc="-60" dirty="0">
                <a:solidFill>
                  <a:srgbClr val="404040"/>
                </a:solidFill>
                <a:latin typeface="Carlito"/>
                <a:cs typeface="Carlito"/>
                <a:sym typeface="+mn-ea"/>
              </a:rPr>
              <a:t>Railway, Highway, </a:t>
            </a:r>
            <a:r>
              <a:rPr sz="2200" spc="-20" dirty="0">
                <a:solidFill>
                  <a:srgbClr val="404040"/>
                </a:solidFill>
                <a:latin typeface="Carlito"/>
                <a:cs typeface="Carlito"/>
                <a:sym typeface="+mn-ea"/>
              </a:rPr>
              <a:t>Coast, </a:t>
            </a:r>
            <a:r>
              <a:rPr sz="2200" dirty="0">
                <a:solidFill>
                  <a:srgbClr val="404040"/>
                </a:solidFill>
                <a:latin typeface="Carlito"/>
                <a:cs typeface="Carlito"/>
                <a:sym typeface="+mn-ea"/>
              </a:rPr>
              <a:t>and</a:t>
            </a:r>
            <a:r>
              <a:rPr sz="2200" spc="35" dirty="0">
                <a:solidFill>
                  <a:srgbClr val="404040"/>
                </a:solidFill>
                <a:latin typeface="Carlito"/>
                <a:cs typeface="Carlito"/>
                <a:sym typeface="+mn-ea"/>
              </a:rPr>
              <a:t> </a:t>
            </a:r>
            <a:r>
              <a:rPr sz="2200" spc="-60" dirty="0">
                <a:solidFill>
                  <a:srgbClr val="404040"/>
                </a:solidFill>
                <a:latin typeface="Carlito"/>
                <a:cs typeface="Carlito"/>
                <a:sym typeface="+mn-ea"/>
              </a:rPr>
              <a:t>City.</a:t>
            </a:r>
            <a:endParaRPr sz="2200" dirty="0">
              <a:latin typeface="Carlito"/>
              <a:cs typeface="Carlito"/>
            </a:endParaRPr>
          </a:p>
          <a:p>
            <a:pPr marL="12700" marR="311150">
              <a:lnSpc>
                <a:spcPts val="2300"/>
              </a:lnSpc>
              <a:spcBef>
                <a:spcPts val="1115"/>
              </a:spcBef>
            </a:pPr>
            <a:r>
              <a:rPr sz="2200" spc="-5" dirty="0">
                <a:solidFill>
                  <a:srgbClr val="404040"/>
                </a:solidFill>
                <a:latin typeface="Carlito"/>
                <a:cs typeface="Carlito"/>
                <a:sym typeface="+mn-ea"/>
              </a:rPr>
              <a:t>This </a:t>
            </a:r>
            <a:r>
              <a:rPr sz="2200" spc="-15" dirty="0">
                <a:solidFill>
                  <a:srgbClr val="404040"/>
                </a:solidFill>
                <a:latin typeface="Carlito"/>
                <a:cs typeface="Carlito"/>
                <a:sym typeface="+mn-ea"/>
              </a:rPr>
              <a:t>allows </a:t>
            </a:r>
            <a:r>
              <a:rPr sz="2200" spc="-5" dirty="0">
                <a:solidFill>
                  <a:srgbClr val="404040"/>
                </a:solidFill>
                <a:latin typeface="Carlito"/>
                <a:cs typeface="Carlito"/>
                <a:sym typeface="+mn-ea"/>
              </a:rPr>
              <a:t>us </a:t>
            </a:r>
            <a:r>
              <a:rPr sz="2200" spc="-20" dirty="0">
                <a:solidFill>
                  <a:srgbClr val="404040"/>
                </a:solidFill>
                <a:latin typeface="Carlito"/>
                <a:cs typeface="Carlito"/>
                <a:sym typeface="+mn-ea"/>
              </a:rPr>
              <a:t>to understand why </a:t>
            </a:r>
            <a:r>
              <a:rPr sz="2200" dirty="0">
                <a:solidFill>
                  <a:srgbClr val="404040"/>
                </a:solidFill>
                <a:latin typeface="Carlito"/>
                <a:cs typeface="Carlito"/>
                <a:sym typeface="+mn-ea"/>
              </a:rPr>
              <a:t>launch </a:t>
            </a:r>
            <a:r>
              <a:rPr sz="2200" spc="-20" dirty="0">
                <a:solidFill>
                  <a:srgbClr val="404040"/>
                </a:solidFill>
                <a:latin typeface="Carlito"/>
                <a:cs typeface="Carlito"/>
                <a:sym typeface="+mn-ea"/>
              </a:rPr>
              <a:t>sites </a:t>
            </a:r>
            <a:r>
              <a:rPr sz="2200" spc="-25" dirty="0">
                <a:solidFill>
                  <a:srgbClr val="404040"/>
                </a:solidFill>
                <a:latin typeface="Carlito"/>
                <a:cs typeface="Carlito"/>
                <a:sym typeface="+mn-ea"/>
              </a:rPr>
              <a:t>may </a:t>
            </a:r>
            <a:r>
              <a:rPr sz="2200" dirty="0">
                <a:solidFill>
                  <a:srgbClr val="404040"/>
                </a:solidFill>
                <a:latin typeface="Carlito"/>
                <a:cs typeface="Carlito"/>
                <a:sym typeface="+mn-ea"/>
              </a:rPr>
              <a:t>be </a:t>
            </a:r>
            <a:r>
              <a:rPr sz="2200" spc="-20" dirty="0">
                <a:solidFill>
                  <a:srgbClr val="404040"/>
                </a:solidFill>
                <a:latin typeface="Carlito"/>
                <a:cs typeface="Carlito"/>
                <a:sym typeface="+mn-ea"/>
              </a:rPr>
              <a:t>located </a:t>
            </a:r>
            <a:r>
              <a:rPr sz="2200" spc="-5" dirty="0">
                <a:solidFill>
                  <a:srgbClr val="404040"/>
                </a:solidFill>
                <a:latin typeface="Carlito"/>
                <a:cs typeface="Carlito"/>
                <a:sym typeface="+mn-ea"/>
              </a:rPr>
              <a:t>where they </a:t>
            </a:r>
            <a:r>
              <a:rPr sz="2200" spc="-20" dirty="0">
                <a:solidFill>
                  <a:srgbClr val="404040"/>
                </a:solidFill>
                <a:latin typeface="Carlito"/>
                <a:cs typeface="Carlito"/>
                <a:sym typeface="+mn-ea"/>
              </a:rPr>
              <a:t>are. </a:t>
            </a:r>
            <a:r>
              <a:rPr sz="2200" dirty="0">
                <a:solidFill>
                  <a:srgbClr val="404040"/>
                </a:solidFill>
                <a:latin typeface="Carlito"/>
                <a:cs typeface="Carlito"/>
                <a:sym typeface="+mn-ea"/>
              </a:rPr>
              <a:t>Also </a:t>
            </a:r>
            <a:r>
              <a:rPr sz="2200" spc="-20" dirty="0">
                <a:solidFill>
                  <a:srgbClr val="404040"/>
                </a:solidFill>
                <a:latin typeface="Carlito"/>
                <a:cs typeface="Carlito"/>
                <a:sym typeface="+mn-ea"/>
              </a:rPr>
              <a:t>visualizes  </a:t>
            </a: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landings </a:t>
            </a:r>
            <a:r>
              <a:rPr sz="2200" spc="-25" dirty="0">
                <a:solidFill>
                  <a:srgbClr val="404040"/>
                </a:solidFill>
                <a:latin typeface="Carlito"/>
                <a:cs typeface="Carlito"/>
                <a:sym typeface="+mn-ea"/>
              </a:rPr>
              <a:t>relative </a:t>
            </a:r>
            <a:r>
              <a:rPr sz="2200" spc="-20" dirty="0">
                <a:solidFill>
                  <a:srgbClr val="404040"/>
                </a:solidFill>
                <a:latin typeface="Carlito"/>
                <a:cs typeface="Carlito"/>
                <a:sym typeface="+mn-ea"/>
              </a:rPr>
              <a:t>to</a:t>
            </a:r>
            <a:r>
              <a:rPr sz="2200" spc="-25" dirty="0">
                <a:solidFill>
                  <a:srgbClr val="404040"/>
                </a:solidFill>
                <a:latin typeface="Carlito"/>
                <a:cs typeface="Carlito"/>
                <a:sym typeface="+mn-ea"/>
              </a:rPr>
              <a:t> </a:t>
            </a:r>
            <a:r>
              <a:rPr sz="2200" spc="-5" dirty="0">
                <a:solidFill>
                  <a:srgbClr val="404040"/>
                </a:solidFill>
                <a:latin typeface="Carlito"/>
                <a:cs typeface="Carlito"/>
                <a:sym typeface="+mn-ea"/>
              </a:rPr>
              <a:t>location.</a:t>
            </a:r>
            <a:endParaRPr sz="2200" dirty="0">
              <a:latin typeface="Carlito"/>
              <a:cs typeface="Carlito"/>
            </a:endParaRPr>
          </a:p>
          <a:p>
            <a:pPr marL="12700">
              <a:lnSpc>
                <a:spcPct val="100000"/>
              </a:lnSpc>
              <a:spcBef>
                <a:spcPts val="1070"/>
              </a:spcBef>
            </a:pP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Box 1"/>
          <p:cNvSpPr txBox="1"/>
          <p:nvPr/>
        </p:nvSpPr>
        <p:spPr>
          <a:xfrm>
            <a:off x="1736090" y="4564380"/>
            <a:ext cx="9549765" cy="1466850"/>
          </a:xfrm>
          <a:prstGeom prst="rect">
            <a:avLst/>
          </a:prstGeom>
          <a:noFill/>
        </p:spPr>
        <p:txBody>
          <a:bodyPr wrap="square" rtlCol="0" anchor="t">
            <a:noAutofit/>
          </a:bodyPr>
          <a:p>
            <a:r>
              <a:rPr lang="en-IN" altLang="en-US"/>
              <a:t>Github Url : </a:t>
            </a:r>
            <a:r>
              <a:rPr lang="en-US" altLang="en-US"/>
              <a:t>h</a:t>
            </a:r>
            <a:r>
              <a:rPr lang="en-US" altLang="en-US">
                <a:hlinkClick r:id="rId2" tooltip="" action="ppaction://hlinkfile"/>
              </a:rPr>
              <a:t>ttps://github.com/Shailesh7772/IBM-Data-Science-Professional-Certificate/tree/main/IBM_Data_Science_Professional_Certification-master/3.Data_Science_Methodology%20-%20Copy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12700">
              <a:lnSpc>
                <a:spcPct val="100000"/>
              </a:lnSpc>
              <a:spcBef>
                <a:spcPts val="1200"/>
              </a:spcBef>
            </a:pPr>
            <a:r>
              <a:rPr sz="2200" spc="-10" dirty="0">
                <a:solidFill>
                  <a:srgbClr val="404040"/>
                </a:solidFill>
                <a:latin typeface="Carlito"/>
                <a:cs typeface="Carlito"/>
                <a:sym typeface="+mn-ea"/>
              </a:rPr>
              <a:t>Dashboard </a:t>
            </a:r>
            <a:r>
              <a:rPr sz="2200" dirty="0">
                <a:solidFill>
                  <a:srgbClr val="404040"/>
                </a:solidFill>
                <a:latin typeface="Carlito"/>
                <a:cs typeface="Carlito"/>
                <a:sym typeface="+mn-ea"/>
              </a:rPr>
              <a:t>includes a </a:t>
            </a:r>
            <a:r>
              <a:rPr sz="2200" spc="-5" dirty="0">
                <a:solidFill>
                  <a:srgbClr val="404040"/>
                </a:solidFill>
                <a:latin typeface="Carlito"/>
                <a:cs typeface="Carlito"/>
                <a:sym typeface="+mn-ea"/>
              </a:rPr>
              <a:t>pie </a:t>
            </a:r>
            <a:r>
              <a:rPr sz="2200" dirty="0">
                <a:solidFill>
                  <a:srgbClr val="404040"/>
                </a:solidFill>
                <a:latin typeface="Carlito"/>
                <a:cs typeface="Carlito"/>
                <a:sym typeface="+mn-ea"/>
              </a:rPr>
              <a:t>chart and a </a:t>
            </a:r>
            <a:r>
              <a:rPr sz="2200" spc="-25" dirty="0">
                <a:solidFill>
                  <a:srgbClr val="404040"/>
                </a:solidFill>
                <a:latin typeface="Carlito"/>
                <a:cs typeface="Carlito"/>
                <a:sym typeface="+mn-ea"/>
              </a:rPr>
              <a:t>scatter</a:t>
            </a:r>
            <a:r>
              <a:rPr sz="2200" spc="-135" dirty="0">
                <a:solidFill>
                  <a:srgbClr val="404040"/>
                </a:solidFill>
                <a:latin typeface="Carlito"/>
                <a:cs typeface="Carlito"/>
                <a:sym typeface="+mn-ea"/>
              </a:rPr>
              <a:t> </a:t>
            </a:r>
            <a:r>
              <a:rPr sz="2200" spc="-5" dirty="0">
                <a:solidFill>
                  <a:srgbClr val="404040"/>
                </a:solidFill>
                <a:latin typeface="Carlito"/>
                <a:cs typeface="Carlito"/>
                <a:sym typeface="+mn-ea"/>
              </a:rPr>
              <a:t>plot.</a:t>
            </a:r>
            <a:endParaRPr sz="2200" dirty="0">
              <a:latin typeface="Carlito"/>
              <a:cs typeface="Carlito"/>
            </a:endParaRPr>
          </a:p>
          <a:p>
            <a:pPr marL="12700" marR="84455">
              <a:lnSpc>
                <a:spcPts val="2290"/>
              </a:lnSpc>
              <a:spcBef>
                <a:spcPts val="1275"/>
              </a:spcBef>
            </a:pPr>
            <a:r>
              <a:rPr sz="2200" spc="-5" dirty="0">
                <a:solidFill>
                  <a:srgbClr val="404040"/>
                </a:solidFill>
                <a:latin typeface="Carlito"/>
                <a:cs typeface="Carlito"/>
                <a:sym typeface="+mn-ea"/>
              </a:rPr>
              <a:t>Pie </a:t>
            </a:r>
            <a:r>
              <a:rPr sz="2200" dirty="0">
                <a:solidFill>
                  <a:srgbClr val="404040"/>
                </a:solidFill>
                <a:latin typeface="Carlito"/>
                <a:cs typeface="Carlito"/>
                <a:sym typeface="+mn-ea"/>
              </a:rPr>
              <a:t>chart </a:t>
            </a:r>
            <a:r>
              <a:rPr sz="2200" spc="-5" dirty="0">
                <a:solidFill>
                  <a:srgbClr val="404040"/>
                </a:solidFill>
                <a:latin typeface="Carlito"/>
                <a:cs typeface="Carlito"/>
                <a:sym typeface="+mn-ea"/>
              </a:rPr>
              <a:t>can be selected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show distribution of successful </a:t>
            </a:r>
            <a:r>
              <a:rPr sz="2200" dirty="0">
                <a:solidFill>
                  <a:srgbClr val="404040"/>
                </a:solidFill>
                <a:latin typeface="Carlito"/>
                <a:cs typeface="Carlito"/>
                <a:sym typeface="+mn-ea"/>
              </a:rPr>
              <a:t>landings </a:t>
            </a:r>
            <a:r>
              <a:rPr sz="2200" spc="-20" dirty="0">
                <a:solidFill>
                  <a:srgbClr val="404040"/>
                </a:solidFill>
                <a:latin typeface="Carlito"/>
                <a:cs typeface="Carlito"/>
                <a:sym typeface="+mn-ea"/>
              </a:rPr>
              <a:t>across </a:t>
            </a:r>
            <a:r>
              <a:rPr sz="2200" dirty="0">
                <a:solidFill>
                  <a:srgbClr val="404040"/>
                </a:solidFill>
                <a:latin typeface="Carlito"/>
                <a:cs typeface="Carlito"/>
                <a:sym typeface="+mn-ea"/>
              </a:rPr>
              <a:t>all launch </a:t>
            </a:r>
            <a:r>
              <a:rPr sz="2200" spc="-20" dirty="0">
                <a:solidFill>
                  <a:srgbClr val="404040"/>
                </a:solidFill>
                <a:latin typeface="Carlito"/>
                <a:cs typeface="Carlito"/>
                <a:sym typeface="+mn-ea"/>
              </a:rPr>
              <a:t>sites </a:t>
            </a:r>
            <a:r>
              <a:rPr sz="2200" dirty="0">
                <a:solidFill>
                  <a:srgbClr val="404040"/>
                </a:solidFill>
                <a:latin typeface="Carlito"/>
                <a:cs typeface="Carlito"/>
                <a:sym typeface="+mn-ea"/>
              </a:rPr>
              <a:t>and  </a:t>
            </a:r>
            <a:r>
              <a:rPr sz="2200" spc="-5" dirty="0">
                <a:solidFill>
                  <a:srgbClr val="404040"/>
                </a:solidFill>
                <a:latin typeface="Carlito"/>
                <a:cs typeface="Carlito"/>
                <a:sym typeface="+mn-ea"/>
              </a:rPr>
              <a:t>can </a:t>
            </a:r>
            <a:r>
              <a:rPr sz="2200" dirty="0">
                <a:solidFill>
                  <a:srgbClr val="404040"/>
                </a:solidFill>
                <a:latin typeface="Carlito"/>
                <a:cs typeface="Carlito"/>
                <a:sym typeface="+mn-ea"/>
              </a:rPr>
              <a:t>be </a:t>
            </a:r>
            <a:r>
              <a:rPr sz="2200" spc="-5" dirty="0">
                <a:solidFill>
                  <a:srgbClr val="404040"/>
                </a:solidFill>
                <a:latin typeface="Carlito"/>
                <a:cs typeface="Carlito"/>
                <a:sym typeface="+mn-ea"/>
              </a:rPr>
              <a:t>selected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show </a:t>
            </a:r>
            <a:r>
              <a:rPr sz="2200" dirty="0">
                <a:solidFill>
                  <a:srgbClr val="404040"/>
                </a:solidFill>
                <a:latin typeface="Carlito"/>
                <a:cs typeface="Carlito"/>
                <a:sym typeface="+mn-ea"/>
              </a:rPr>
              <a:t>individual launch </a:t>
            </a:r>
            <a:r>
              <a:rPr sz="2200" spc="-20" dirty="0">
                <a:solidFill>
                  <a:srgbClr val="404040"/>
                </a:solidFill>
                <a:latin typeface="Carlito"/>
                <a:cs typeface="Carlito"/>
                <a:sym typeface="+mn-ea"/>
              </a:rPr>
              <a:t>site </a:t>
            </a:r>
            <a:r>
              <a:rPr sz="2200" dirty="0">
                <a:solidFill>
                  <a:srgbClr val="404040"/>
                </a:solidFill>
                <a:latin typeface="Carlito"/>
                <a:cs typeface="Carlito"/>
                <a:sym typeface="+mn-ea"/>
              </a:rPr>
              <a:t>success</a:t>
            </a:r>
            <a:r>
              <a:rPr sz="2200" spc="-110" dirty="0">
                <a:solidFill>
                  <a:srgbClr val="404040"/>
                </a:solidFill>
                <a:latin typeface="Carlito"/>
                <a:cs typeface="Carlito"/>
                <a:sym typeface="+mn-ea"/>
              </a:rPr>
              <a:t> </a:t>
            </a:r>
            <a:r>
              <a:rPr sz="2200" spc="-30" dirty="0">
                <a:solidFill>
                  <a:srgbClr val="404040"/>
                </a:solidFill>
                <a:latin typeface="Carlito"/>
                <a:cs typeface="Carlito"/>
                <a:sym typeface="+mn-ea"/>
              </a:rPr>
              <a:t>rates.</a:t>
            </a:r>
            <a:endParaRPr sz="2200" dirty="0">
              <a:latin typeface="Carlito"/>
              <a:cs typeface="Carlito"/>
            </a:endParaRPr>
          </a:p>
          <a:p>
            <a:pPr marL="12700" marR="5080">
              <a:lnSpc>
                <a:spcPts val="2210"/>
              </a:lnSpc>
              <a:spcBef>
                <a:spcPts val="1375"/>
              </a:spcBef>
            </a:pPr>
            <a:r>
              <a:rPr sz="2200" spc="-25" dirty="0">
                <a:solidFill>
                  <a:srgbClr val="404040"/>
                </a:solidFill>
                <a:latin typeface="Carlito"/>
                <a:cs typeface="Carlito"/>
                <a:sym typeface="+mn-ea"/>
              </a:rPr>
              <a:t>Scatter </a:t>
            </a:r>
            <a:r>
              <a:rPr sz="2200" spc="-5" dirty="0">
                <a:solidFill>
                  <a:srgbClr val="404040"/>
                </a:solidFill>
                <a:latin typeface="Carlito"/>
                <a:cs typeface="Carlito"/>
                <a:sym typeface="+mn-ea"/>
              </a:rPr>
              <a:t>plot </a:t>
            </a:r>
            <a:r>
              <a:rPr sz="2200" spc="-40" dirty="0">
                <a:solidFill>
                  <a:srgbClr val="404040"/>
                </a:solidFill>
                <a:latin typeface="Carlito"/>
                <a:cs typeface="Carlito"/>
                <a:sym typeface="+mn-ea"/>
              </a:rPr>
              <a:t>takes </a:t>
            </a:r>
            <a:r>
              <a:rPr sz="2200" spc="-20" dirty="0">
                <a:solidFill>
                  <a:srgbClr val="404040"/>
                </a:solidFill>
                <a:latin typeface="Carlito"/>
                <a:cs typeface="Carlito"/>
                <a:sym typeface="+mn-ea"/>
              </a:rPr>
              <a:t>two </a:t>
            </a:r>
            <a:r>
              <a:rPr sz="2200" dirty="0">
                <a:solidFill>
                  <a:srgbClr val="404040"/>
                </a:solidFill>
                <a:latin typeface="Carlito"/>
                <a:cs typeface="Carlito"/>
                <a:sym typeface="+mn-ea"/>
              </a:rPr>
              <a:t>inputs: All </a:t>
            </a:r>
            <a:r>
              <a:rPr sz="2200" spc="-20" dirty="0">
                <a:solidFill>
                  <a:srgbClr val="404040"/>
                </a:solidFill>
                <a:latin typeface="Carlito"/>
                <a:cs typeface="Carlito"/>
                <a:sym typeface="+mn-ea"/>
              </a:rPr>
              <a:t>sites </a:t>
            </a:r>
            <a:r>
              <a:rPr sz="2200" spc="-5" dirty="0">
                <a:solidFill>
                  <a:srgbClr val="404040"/>
                </a:solidFill>
                <a:latin typeface="Carlito"/>
                <a:cs typeface="Carlito"/>
                <a:sym typeface="+mn-ea"/>
              </a:rPr>
              <a:t>or </a:t>
            </a:r>
            <a:r>
              <a:rPr sz="2200" dirty="0">
                <a:solidFill>
                  <a:srgbClr val="404040"/>
                </a:solidFill>
                <a:latin typeface="Carlito"/>
                <a:cs typeface="Carlito"/>
                <a:sym typeface="+mn-ea"/>
              </a:rPr>
              <a:t>individual </a:t>
            </a:r>
            <a:r>
              <a:rPr sz="2200" spc="-20" dirty="0">
                <a:solidFill>
                  <a:srgbClr val="404040"/>
                </a:solidFill>
                <a:latin typeface="Carlito"/>
                <a:cs typeface="Carlito"/>
                <a:sym typeface="+mn-ea"/>
              </a:rPr>
              <a:t>site </a:t>
            </a:r>
            <a:r>
              <a:rPr sz="2200" dirty="0">
                <a:solidFill>
                  <a:srgbClr val="404040"/>
                </a:solidFill>
                <a:latin typeface="Carlito"/>
                <a:cs typeface="Carlito"/>
                <a:sym typeface="+mn-ea"/>
              </a:rPr>
              <a:t>and </a:t>
            </a:r>
            <a:r>
              <a:rPr sz="2200" spc="-5" dirty="0">
                <a:solidFill>
                  <a:srgbClr val="404040"/>
                </a:solidFill>
                <a:latin typeface="Carlito"/>
                <a:cs typeface="Carlito"/>
                <a:sym typeface="+mn-ea"/>
              </a:rPr>
              <a:t>payload mass on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slider between </a:t>
            </a:r>
            <a:r>
              <a:rPr sz="2200" dirty="0">
                <a:solidFill>
                  <a:srgbClr val="404040"/>
                </a:solidFill>
                <a:latin typeface="Carlito"/>
                <a:cs typeface="Carlito"/>
                <a:sym typeface="+mn-ea"/>
              </a:rPr>
              <a:t>0  and 10000</a:t>
            </a:r>
            <a:r>
              <a:rPr sz="2200" spc="-100" dirty="0">
                <a:solidFill>
                  <a:srgbClr val="404040"/>
                </a:solidFill>
                <a:latin typeface="Carlito"/>
                <a:cs typeface="Carlito"/>
                <a:sym typeface="+mn-ea"/>
              </a:rPr>
              <a:t> </a:t>
            </a:r>
            <a:r>
              <a:rPr sz="2200" dirty="0">
                <a:solidFill>
                  <a:srgbClr val="404040"/>
                </a:solidFill>
                <a:latin typeface="Carlito"/>
                <a:cs typeface="Carlito"/>
                <a:sym typeface="+mn-ea"/>
              </a:rPr>
              <a:t>kg.</a:t>
            </a:r>
            <a:endParaRPr sz="2200" dirty="0">
              <a:latin typeface="Carlito"/>
              <a:cs typeface="Carlito"/>
            </a:endParaRPr>
          </a:p>
          <a:p>
            <a:pPr marL="12700">
              <a:lnSpc>
                <a:spcPct val="100000"/>
              </a:lnSpc>
              <a:spcBef>
                <a:spcPts val="1050"/>
              </a:spcBef>
            </a:pPr>
            <a:r>
              <a:rPr sz="2200" spc="-5" dirty="0">
                <a:solidFill>
                  <a:srgbClr val="404040"/>
                </a:solidFill>
                <a:latin typeface="Carlito"/>
                <a:cs typeface="Carlito"/>
                <a:sym typeface="+mn-ea"/>
              </a:rPr>
              <a:t>The pie </a:t>
            </a:r>
            <a:r>
              <a:rPr sz="2200" dirty="0">
                <a:solidFill>
                  <a:srgbClr val="404040"/>
                </a:solidFill>
                <a:latin typeface="Carlito"/>
                <a:cs typeface="Carlito"/>
                <a:sym typeface="+mn-ea"/>
              </a:rPr>
              <a:t>chart is </a:t>
            </a:r>
            <a:r>
              <a:rPr sz="2200" spc="-5" dirty="0">
                <a:solidFill>
                  <a:srgbClr val="404040"/>
                </a:solidFill>
                <a:latin typeface="Carlito"/>
                <a:cs typeface="Carlito"/>
                <a:sym typeface="+mn-ea"/>
              </a:rPr>
              <a:t>used </a:t>
            </a:r>
            <a:r>
              <a:rPr sz="2200" spc="-20" dirty="0">
                <a:solidFill>
                  <a:srgbClr val="404040"/>
                </a:solidFill>
                <a:latin typeface="Carlito"/>
                <a:cs typeface="Carlito"/>
                <a:sym typeface="+mn-ea"/>
              </a:rPr>
              <a:t>to visualize </a:t>
            </a:r>
            <a:r>
              <a:rPr sz="2200" dirty="0">
                <a:solidFill>
                  <a:srgbClr val="404040"/>
                </a:solidFill>
                <a:latin typeface="Carlito"/>
                <a:cs typeface="Carlito"/>
                <a:sym typeface="+mn-ea"/>
              </a:rPr>
              <a:t>launch </a:t>
            </a:r>
            <a:r>
              <a:rPr sz="2200" spc="-20" dirty="0">
                <a:solidFill>
                  <a:srgbClr val="404040"/>
                </a:solidFill>
                <a:latin typeface="Carlito"/>
                <a:cs typeface="Carlito"/>
                <a:sym typeface="+mn-ea"/>
              </a:rPr>
              <a:t>site </a:t>
            </a:r>
            <a:r>
              <a:rPr sz="2200" dirty="0">
                <a:solidFill>
                  <a:srgbClr val="404040"/>
                </a:solidFill>
                <a:latin typeface="Carlito"/>
                <a:cs typeface="Carlito"/>
                <a:sym typeface="+mn-ea"/>
              </a:rPr>
              <a:t>success</a:t>
            </a:r>
            <a:r>
              <a:rPr sz="2200" spc="20" dirty="0">
                <a:solidFill>
                  <a:srgbClr val="404040"/>
                </a:solidFill>
                <a:latin typeface="Carlito"/>
                <a:cs typeface="Carlito"/>
                <a:sym typeface="+mn-ea"/>
              </a:rPr>
              <a:t> </a:t>
            </a:r>
            <a:r>
              <a:rPr sz="2200" spc="-40" dirty="0">
                <a:solidFill>
                  <a:srgbClr val="404040"/>
                </a:solidFill>
                <a:latin typeface="Carlito"/>
                <a:cs typeface="Carlito"/>
                <a:sym typeface="+mn-ea"/>
              </a:rPr>
              <a:t>rate.</a:t>
            </a:r>
            <a:endParaRPr sz="2200" dirty="0">
              <a:latin typeface="Carlito"/>
              <a:cs typeface="Carlito"/>
            </a:endParaRPr>
          </a:p>
          <a:p>
            <a:pPr marL="12700">
              <a:lnSpc>
                <a:spcPts val="2350"/>
              </a:lnSpc>
              <a:spcBef>
                <a:spcPts val="1105"/>
              </a:spcBef>
            </a:pPr>
            <a:r>
              <a:rPr sz="2200" spc="-5" dirty="0">
                <a:solidFill>
                  <a:srgbClr val="404040"/>
                </a:solidFill>
                <a:latin typeface="Carlito"/>
                <a:cs typeface="Carlito"/>
                <a:sym typeface="+mn-ea"/>
              </a:rPr>
              <a:t>The </a:t>
            </a:r>
            <a:r>
              <a:rPr sz="2200" spc="-25" dirty="0">
                <a:solidFill>
                  <a:srgbClr val="404040"/>
                </a:solidFill>
                <a:latin typeface="Carlito"/>
                <a:cs typeface="Carlito"/>
                <a:sym typeface="+mn-ea"/>
              </a:rPr>
              <a:t>scatter </a:t>
            </a:r>
            <a:r>
              <a:rPr sz="2200" spc="-5" dirty="0">
                <a:solidFill>
                  <a:srgbClr val="404040"/>
                </a:solidFill>
                <a:latin typeface="Carlito"/>
                <a:cs typeface="Carlito"/>
                <a:sym typeface="+mn-ea"/>
              </a:rPr>
              <a:t>plot can help </a:t>
            </a:r>
            <a:r>
              <a:rPr sz="2200" dirty="0">
                <a:solidFill>
                  <a:srgbClr val="404040"/>
                </a:solidFill>
                <a:latin typeface="Carlito"/>
                <a:cs typeface="Carlito"/>
                <a:sym typeface="+mn-ea"/>
              </a:rPr>
              <a:t>us </a:t>
            </a:r>
            <a:r>
              <a:rPr sz="2200" spc="-5" dirty="0">
                <a:solidFill>
                  <a:srgbClr val="404040"/>
                </a:solidFill>
                <a:latin typeface="Carlito"/>
                <a:cs typeface="Carlito"/>
                <a:sym typeface="+mn-ea"/>
              </a:rPr>
              <a:t>see how </a:t>
            </a:r>
            <a:r>
              <a:rPr sz="2200" dirty="0">
                <a:solidFill>
                  <a:srgbClr val="404040"/>
                </a:solidFill>
                <a:latin typeface="Carlito"/>
                <a:cs typeface="Carlito"/>
                <a:sym typeface="+mn-ea"/>
              </a:rPr>
              <a:t>success </a:t>
            </a:r>
            <a:r>
              <a:rPr sz="2200" spc="-10" dirty="0">
                <a:solidFill>
                  <a:srgbClr val="404040"/>
                </a:solidFill>
                <a:latin typeface="Carlito"/>
                <a:cs typeface="Carlito"/>
                <a:sym typeface="+mn-ea"/>
              </a:rPr>
              <a:t>varies </a:t>
            </a:r>
            <a:r>
              <a:rPr sz="2200" spc="-20" dirty="0">
                <a:solidFill>
                  <a:srgbClr val="404040"/>
                </a:solidFill>
                <a:latin typeface="Carlito"/>
                <a:cs typeface="Carlito"/>
                <a:sym typeface="+mn-ea"/>
              </a:rPr>
              <a:t>across </a:t>
            </a:r>
            <a:r>
              <a:rPr sz="2200" dirty="0">
                <a:solidFill>
                  <a:srgbClr val="404040"/>
                </a:solidFill>
                <a:latin typeface="Carlito"/>
                <a:cs typeface="Carlito"/>
                <a:sym typeface="+mn-ea"/>
              </a:rPr>
              <a:t>launch </a:t>
            </a:r>
            <a:r>
              <a:rPr sz="2200" spc="-20" dirty="0">
                <a:solidFill>
                  <a:srgbClr val="404040"/>
                </a:solidFill>
                <a:latin typeface="Carlito"/>
                <a:cs typeface="Carlito"/>
                <a:sym typeface="+mn-ea"/>
              </a:rPr>
              <a:t>sites,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a:t>
            </a:r>
            <a:r>
              <a:rPr sz="2200" spc="15" dirty="0">
                <a:solidFill>
                  <a:srgbClr val="404040"/>
                </a:solidFill>
                <a:latin typeface="Carlito"/>
                <a:cs typeface="Carlito"/>
                <a:sym typeface="+mn-ea"/>
              </a:rPr>
              <a:t> </a:t>
            </a:r>
            <a:r>
              <a:rPr sz="2200" dirty="0">
                <a:solidFill>
                  <a:srgbClr val="404040"/>
                </a:solidFill>
                <a:latin typeface="Carlito"/>
                <a:cs typeface="Carlito"/>
                <a:sym typeface="+mn-ea"/>
              </a:rPr>
              <a:t>and</a:t>
            </a:r>
            <a:endParaRPr sz="2200" dirty="0">
              <a:latin typeface="Carlito"/>
              <a:cs typeface="Carlito"/>
            </a:endParaRPr>
          </a:p>
          <a:p>
            <a:pPr marL="12700">
              <a:lnSpc>
                <a:spcPts val="2350"/>
              </a:lnSpc>
            </a:pP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a:t>
            </a:r>
            <a:r>
              <a:rPr sz="2200" dirty="0">
                <a:solidFill>
                  <a:srgbClr val="404040"/>
                </a:solidFill>
                <a:latin typeface="Carlito"/>
                <a:cs typeface="Carlito"/>
                <a:sym typeface="+mn-ea"/>
              </a:rPr>
              <a:t> </a:t>
            </a:r>
            <a:r>
              <a:rPr sz="2200" spc="-45" dirty="0">
                <a:solidFill>
                  <a:srgbClr val="404040"/>
                </a:solidFill>
                <a:latin typeface="Carlito"/>
                <a:cs typeface="Carlito"/>
                <a:sym typeface="+mn-ea"/>
              </a:rPr>
              <a:t>category.</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
        <p:nvSpPr>
          <p:cNvPr id="2" name="Text Box 1"/>
          <p:cNvSpPr txBox="1"/>
          <p:nvPr/>
        </p:nvSpPr>
        <p:spPr>
          <a:xfrm>
            <a:off x="770255" y="5620385"/>
            <a:ext cx="10040620" cy="1103630"/>
          </a:xfrm>
          <a:prstGeom prst="rect">
            <a:avLst/>
          </a:prstGeom>
          <a:noFill/>
        </p:spPr>
        <p:txBody>
          <a:bodyPr wrap="square" rtlCol="0" anchor="t">
            <a:noAutofit/>
          </a:bodyPr>
          <a:p>
            <a:r>
              <a:rPr lang="en-IN" altLang="en-US"/>
              <a:t>Github URL : </a:t>
            </a:r>
            <a:r>
              <a:rPr lang="en-US" altLang="en-US">
                <a:hlinkClick r:id="rId2" tooltip="" action="ppaction://hlinkfile"/>
              </a:rPr>
              <a:t>https://github.com/Shailesh7772/IBM-Data-Science-Professional-Certificate/tree/main/IBM_Data_Science_Professional_Certification-master/7.Data_Visualization_with_Python%20-%20Copy/7.Data_Visualization_with_Python</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
        <p:nvSpPr>
          <p:cNvPr id="73" name="object 48"/>
          <p:cNvSpPr txBox="1"/>
          <p:nvPr/>
        </p:nvSpPr>
        <p:spPr>
          <a:xfrm>
            <a:off x="9140697" y="2219960"/>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74" name="object 49"/>
          <p:cNvSpPr txBox="1"/>
          <p:nvPr/>
        </p:nvSpPr>
        <p:spPr>
          <a:xfrm>
            <a:off x="9299193" y="2456180"/>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78" name="object 53"/>
          <p:cNvSpPr txBox="1"/>
          <p:nvPr/>
        </p:nvSpPr>
        <p:spPr>
          <a:xfrm>
            <a:off x="9055354" y="3656457"/>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pic>
        <p:nvPicPr>
          <p:cNvPr id="79" name="Picture 78"/>
          <p:cNvPicPr>
            <a:picLocks noChangeAspect="1"/>
          </p:cNvPicPr>
          <p:nvPr/>
        </p:nvPicPr>
        <p:blipFill>
          <a:blip r:embed="rId2"/>
          <a:stretch>
            <a:fillRect/>
          </a:stretch>
        </p:blipFill>
        <p:spPr>
          <a:xfrm>
            <a:off x="1463040" y="1419860"/>
            <a:ext cx="8898890" cy="48609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1489710" y="5283200"/>
            <a:ext cx="9234805" cy="1930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12700" marR="5080">
              <a:lnSpc>
                <a:spcPct val="100000"/>
              </a:lnSpc>
              <a:spcBef>
                <a:spcPts val="100"/>
              </a:spcBef>
            </a:pPr>
            <a:r>
              <a:rPr sz="2200" spc="-5" dirty="0">
                <a:solidFill>
                  <a:schemeClr val="tx1"/>
                </a:solidFill>
                <a:latin typeface="Carlito"/>
                <a:cs typeface="Carlito"/>
                <a:sym typeface="+mn-ea"/>
              </a:rPr>
              <a:t>This is </a:t>
            </a:r>
            <a:r>
              <a:rPr sz="2200" dirty="0">
                <a:solidFill>
                  <a:schemeClr val="tx1"/>
                </a:solidFill>
                <a:latin typeface="Carlito"/>
                <a:cs typeface="Carlito"/>
                <a:sym typeface="+mn-ea"/>
              </a:rPr>
              <a:t>a </a:t>
            </a:r>
            <a:r>
              <a:rPr sz="2200" spc="-20" dirty="0">
                <a:solidFill>
                  <a:schemeClr val="tx1"/>
                </a:solidFill>
                <a:latin typeface="Carlito"/>
                <a:cs typeface="Carlito"/>
                <a:sym typeface="+mn-ea"/>
              </a:rPr>
              <a:t>preview </a:t>
            </a:r>
            <a:r>
              <a:rPr sz="2200" spc="-5" dirty="0">
                <a:solidFill>
                  <a:schemeClr val="tx1"/>
                </a:solidFill>
                <a:latin typeface="Carlito"/>
                <a:cs typeface="Carlito"/>
                <a:sym typeface="+mn-ea"/>
              </a:rPr>
              <a:t>of </a:t>
            </a:r>
            <a:r>
              <a:rPr sz="2200" dirty="0">
                <a:solidFill>
                  <a:schemeClr val="tx1"/>
                </a:solidFill>
                <a:latin typeface="Carlito"/>
                <a:cs typeface="Carlito"/>
                <a:sym typeface="+mn-ea"/>
              </a:rPr>
              <a:t>the </a:t>
            </a:r>
            <a:r>
              <a:rPr sz="2200" spc="-15" dirty="0">
                <a:solidFill>
                  <a:schemeClr val="tx1"/>
                </a:solidFill>
                <a:latin typeface="Carlito"/>
                <a:cs typeface="Carlito"/>
                <a:sym typeface="+mn-ea"/>
              </a:rPr>
              <a:t>Plotly dashboard. </a:t>
            </a:r>
            <a:r>
              <a:rPr sz="2200" spc="-5" dirty="0">
                <a:solidFill>
                  <a:schemeClr val="tx1"/>
                </a:solidFill>
                <a:latin typeface="Carlito"/>
                <a:cs typeface="Carlito"/>
                <a:sym typeface="+mn-ea"/>
              </a:rPr>
              <a:t>The </a:t>
            </a:r>
            <a:r>
              <a:rPr sz="2200" spc="-20" dirty="0">
                <a:solidFill>
                  <a:schemeClr val="tx1"/>
                </a:solidFill>
                <a:latin typeface="Carlito"/>
                <a:cs typeface="Carlito"/>
                <a:sym typeface="+mn-ea"/>
              </a:rPr>
              <a:t>following </a:t>
            </a:r>
            <a:r>
              <a:rPr sz="2200" spc="-5" dirty="0">
                <a:solidFill>
                  <a:schemeClr val="tx1"/>
                </a:solidFill>
                <a:latin typeface="Carlito"/>
                <a:cs typeface="Carlito"/>
                <a:sym typeface="+mn-ea"/>
              </a:rPr>
              <a:t>sides will show </a:t>
            </a:r>
            <a:r>
              <a:rPr sz="2200" dirty="0">
                <a:solidFill>
                  <a:schemeClr val="tx1"/>
                </a:solidFill>
                <a:latin typeface="Carlito"/>
                <a:cs typeface="Carlito"/>
                <a:sym typeface="+mn-ea"/>
              </a:rPr>
              <a:t>the </a:t>
            </a:r>
            <a:r>
              <a:rPr sz="2200" spc="-15" dirty="0">
                <a:solidFill>
                  <a:schemeClr val="tx1"/>
                </a:solidFill>
                <a:latin typeface="Carlito"/>
                <a:cs typeface="Carlito"/>
                <a:sym typeface="+mn-ea"/>
              </a:rPr>
              <a:t>results </a:t>
            </a:r>
            <a:r>
              <a:rPr sz="2200" spc="-5" dirty="0">
                <a:solidFill>
                  <a:schemeClr val="tx1"/>
                </a:solidFill>
                <a:latin typeface="Carlito"/>
                <a:cs typeface="Carlito"/>
                <a:sym typeface="+mn-ea"/>
              </a:rPr>
              <a:t>of </a:t>
            </a:r>
            <a:r>
              <a:rPr sz="2200" spc="-20" dirty="0">
                <a:solidFill>
                  <a:schemeClr val="tx1"/>
                </a:solidFill>
                <a:latin typeface="Carlito"/>
                <a:cs typeface="Carlito"/>
                <a:sym typeface="+mn-ea"/>
              </a:rPr>
              <a:t>EDA </a:t>
            </a:r>
            <a:r>
              <a:rPr sz="2200" spc="-5" dirty="0">
                <a:solidFill>
                  <a:schemeClr val="tx1"/>
                </a:solidFill>
                <a:latin typeface="Carlito"/>
                <a:cs typeface="Carlito"/>
                <a:sym typeface="+mn-ea"/>
              </a:rPr>
              <a:t>with  </a:t>
            </a:r>
            <a:r>
              <a:rPr sz="2200" spc="-20" dirty="0">
                <a:solidFill>
                  <a:schemeClr val="tx1"/>
                </a:solidFill>
                <a:latin typeface="Carlito"/>
                <a:cs typeface="Carlito"/>
                <a:sym typeface="+mn-ea"/>
              </a:rPr>
              <a:t>visualization, EDA </a:t>
            </a:r>
            <a:r>
              <a:rPr sz="2200" spc="-5" dirty="0">
                <a:solidFill>
                  <a:schemeClr val="tx1"/>
                </a:solidFill>
                <a:latin typeface="Carlito"/>
                <a:cs typeface="Carlito"/>
                <a:sym typeface="+mn-ea"/>
              </a:rPr>
              <a:t>with </a:t>
            </a:r>
            <a:r>
              <a:rPr sz="2200" dirty="0">
                <a:solidFill>
                  <a:schemeClr val="tx1"/>
                </a:solidFill>
                <a:latin typeface="Carlito"/>
                <a:cs typeface="Carlito"/>
                <a:sym typeface="+mn-ea"/>
              </a:rPr>
              <a:t>SQL, </a:t>
            </a:r>
            <a:r>
              <a:rPr sz="2200" spc="-25" dirty="0">
                <a:solidFill>
                  <a:schemeClr val="tx1"/>
                </a:solidFill>
                <a:latin typeface="Carlito"/>
                <a:cs typeface="Carlito"/>
                <a:sym typeface="+mn-ea"/>
              </a:rPr>
              <a:t>Interactive </a:t>
            </a:r>
            <a:r>
              <a:rPr sz="2200" dirty="0">
                <a:solidFill>
                  <a:schemeClr val="tx1"/>
                </a:solidFill>
                <a:latin typeface="Carlito"/>
                <a:cs typeface="Carlito"/>
                <a:sym typeface="+mn-ea"/>
              </a:rPr>
              <a:t>Map </a:t>
            </a:r>
            <a:r>
              <a:rPr sz="2200" spc="-5" dirty="0">
                <a:solidFill>
                  <a:schemeClr val="tx1"/>
                </a:solidFill>
                <a:latin typeface="Carlito"/>
                <a:cs typeface="Carlito"/>
                <a:sym typeface="+mn-ea"/>
              </a:rPr>
              <a:t>with </a:t>
            </a:r>
            <a:r>
              <a:rPr sz="2200" spc="-20" dirty="0">
                <a:solidFill>
                  <a:schemeClr val="tx1"/>
                </a:solidFill>
                <a:latin typeface="Carlito"/>
                <a:cs typeface="Carlito"/>
                <a:sym typeface="+mn-ea"/>
              </a:rPr>
              <a:t>Folium, </a:t>
            </a:r>
            <a:r>
              <a:rPr sz="2200" dirty="0">
                <a:solidFill>
                  <a:schemeClr val="tx1"/>
                </a:solidFill>
                <a:latin typeface="Carlito"/>
                <a:cs typeface="Carlito"/>
                <a:sym typeface="+mn-ea"/>
              </a:rPr>
              <a:t>and </a:t>
            </a:r>
            <a:r>
              <a:rPr sz="2200" spc="-10" dirty="0">
                <a:solidFill>
                  <a:schemeClr val="tx1"/>
                </a:solidFill>
                <a:latin typeface="Carlito"/>
                <a:cs typeface="Carlito"/>
                <a:sym typeface="+mn-ea"/>
              </a:rPr>
              <a:t>finally </a:t>
            </a:r>
            <a:r>
              <a:rPr sz="2200" dirty="0">
                <a:solidFill>
                  <a:schemeClr val="tx1"/>
                </a:solidFill>
                <a:latin typeface="Carlito"/>
                <a:cs typeface="Carlito"/>
                <a:sym typeface="+mn-ea"/>
              </a:rPr>
              <a:t>the </a:t>
            </a:r>
            <a:r>
              <a:rPr sz="2200" spc="-15" dirty="0">
                <a:solidFill>
                  <a:schemeClr val="tx1"/>
                </a:solidFill>
                <a:latin typeface="Carlito"/>
                <a:cs typeface="Carlito"/>
                <a:sym typeface="+mn-ea"/>
              </a:rPr>
              <a:t>results </a:t>
            </a:r>
            <a:r>
              <a:rPr sz="2200" spc="-5" dirty="0">
                <a:solidFill>
                  <a:schemeClr val="tx1"/>
                </a:solidFill>
                <a:latin typeface="Carlito"/>
                <a:cs typeface="Carlito"/>
                <a:sym typeface="+mn-ea"/>
              </a:rPr>
              <a:t>of our </a:t>
            </a:r>
            <a:r>
              <a:rPr sz="2200" dirty="0">
                <a:solidFill>
                  <a:schemeClr val="tx1"/>
                </a:solidFill>
                <a:latin typeface="Carlito"/>
                <a:cs typeface="Carlito"/>
                <a:sym typeface="+mn-ea"/>
              </a:rPr>
              <a:t>model </a:t>
            </a:r>
            <a:r>
              <a:rPr sz="2200" spc="-5" dirty="0">
                <a:solidFill>
                  <a:schemeClr val="tx1"/>
                </a:solidFill>
                <a:latin typeface="Carlito"/>
                <a:cs typeface="Carlito"/>
                <a:sym typeface="+mn-ea"/>
              </a:rPr>
              <a:t>with  </a:t>
            </a:r>
            <a:r>
              <a:rPr sz="2200" dirty="0">
                <a:solidFill>
                  <a:schemeClr val="tx1"/>
                </a:solidFill>
                <a:latin typeface="Carlito"/>
                <a:cs typeface="Carlito"/>
                <a:sym typeface="+mn-ea"/>
              </a:rPr>
              <a:t>about 83%</a:t>
            </a:r>
            <a:r>
              <a:rPr sz="2200" spc="-5" dirty="0">
                <a:solidFill>
                  <a:schemeClr val="tx1"/>
                </a:solidFill>
                <a:latin typeface="Carlito"/>
                <a:cs typeface="Carlito"/>
                <a:sym typeface="+mn-ea"/>
              </a:rPr>
              <a:t> </a:t>
            </a:r>
            <a:r>
              <a:rPr sz="2200" spc="-45" dirty="0">
                <a:solidFill>
                  <a:schemeClr val="tx1"/>
                </a:solidFill>
                <a:latin typeface="Carlito"/>
                <a:cs typeface="Carlito"/>
                <a:sym typeface="+mn-ea"/>
              </a:rPr>
              <a:t>accuracy.</a:t>
            </a:r>
            <a:endParaRPr lang="en-US" sz="2200" spc="-45" dirty="0">
              <a:solidFill>
                <a:schemeClr val="tx1"/>
              </a:solidFill>
              <a:latin typeface="Carlito"/>
              <a:cs typeface="Carlito"/>
              <a:sym typeface="+mn-ea"/>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7190" y="1537016"/>
            <a:ext cx="5963918" cy="33547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870" y="5090160"/>
            <a:ext cx="10393680" cy="2452370"/>
          </a:xfrm>
          <a:prstGeom prst="rect">
            <a:avLst/>
          </a:prstGeom>
        </p:spPr>
        <p:txBody>
          <a:bodyPr>
            <a:normAutofit/>
          </a:bodyPr>
          <a:lstStyle/>
          <a:p>
            <a:pPr marL="12700" marR="5080" algn="just">
              <a:lnSpc>
                <a:spcPct val="121000"/>
              </a:lnSpc>
              <a:spcBef>
                <a:spcPts val="105"/>
              </a:spcBef>
            </a:pPr>
            <a:r>
              <a:rPr sz="2200" spc="-20" dirty="0">
                <a:solidFill>
                  <a:schemeClr val="tx1"/>
                </a:solidFill>
                <a:latin typeface="Carlito"/>
                <a:cs typeface="Carlito"/>
                <a:sym typeface="+mn-ea"/>
              </a:rPr>
              <a:t>Graphic </a:t>
            </a:r>
            <a:r>
              <a:rPr sz="2200" spc="-10" dirty="0">
                <a:solidFill>
                  <a:schemeClr val="tx1"/>
                </a:solidFill>
                <a:latin typeface="Carlito"/>
                <a:cs typeface="Carlito"/>
                <a:sym typeface="+mn-ea"/>
              </a:rPr>
              <a:t>suggests </a:t>
            </a:r>
            <a:r>
              <a:rPr sz="2200" spc="-5" dirty="0">
                <a:solidFill>
                  <a:schemeClr val="tx1"/>
                </a:solidFill>
                <a:latin typeface="Carlito"/>
                <a:cs typeface="Carlito"/>
                <a:sym typeface="+mn-ea"/>
              </a:rPr>
              <a:t>an </a:t>
            </a:r>
            <a:r>
              <a:rPr sz="2200" spc="-20" dirty="0">
                <a:solidFill>
                  <a:schemeClr val="tx1"/>
                </a:solidFill>
                <a:latin typeface="Carlito"/>
                <a:cs typeface="Carlito"/>
                <a:sym typeface="+mn-ea"/>
              </a:rPr>
              <a:t>increase </a:t>
            </a:r>
            <a:r>
              <a:rPr sz="2200" dirty="0">
                <a:solidFill>
                  <a:schemeClr val="tx1"/>
                </a:solidFill>
                <a:latin typeface="Carlito"/>
                <a:cs typeface="Carlito"/>
                <a:sym typeface="+mn-ea"/>
              </a:rPr>
              <a:t>in </a:t>
            </a:r>
            <a:r>
              <a:rPr sz="2200" spc="-15" dirty="0">
                <a:solidFill>
                  <a:schemeClr val="tx1"/>
                </a:solidFill>
                <a:latin typeface="Carlito"/>
                <a:cs typeface="Carlito"/>
                <a:sym typeface="+mn-ea"/>
              </a:rPr>
              <a:t>success </a:t>
            </a:r>
            <a:r>
              <a:rPr sz="2200" spc="-40" dirty="0">
                <a:solidFill>
                  <a:schemeClr val="tx1"/>
                </a:solidFill>
                <a:latin typeface="Carlito"/>
                <a:cs typeface="Carlito"/>
                <a:sym typeface="+mn-ea"/>
              </a:rPr>
              <a:t>rate </a:t>
            </a:r>
            <a:r>
              <a:rPr sz="2200" spc="-20" dirty="0">
                <a:solidFill>
                  <a:schemeClr val="tx1"/>
                </a:solidFill>
                <a:latin typeface="Carlito"/>
                <a:cs typeface="Carlito"/>
                <a:sym typeface="+mn-ea"/>
              </a:rPr>
              <a:t>over </a:t>
            </a:r>
            <a:r>
              <a:rPr sz="2200" spc="-5" dirty="0">
                <a:solidFill>
                  <a:schemeClr val="tx1"/>
                </a:solidFill>
                <a:latin typeface="Carlito"/>
                <a:cs typeface="Carlito"/>
                <a:sym typeface="+mn-ea"/>
              </a:rPr>
              <a:t>time </a:t>
            </a:r>
            <a:r>
              <a:rPr sz="2200" spc="-20" dirty="0">
                <a:solidFill>
                  <a:schemeClr val="tx1"/>
                </a:solidFill>
                <a:latin typeface="Carlito"/>
                <a:cs typeface="Carlito"/>
                <a:sym typeface="+mn-ea"/>
              </a:rPr>
              <a:t>(indicated </a:t>
            </a:r>
            <a:r>
              <a:rPr sz="2200" dirty="0">
                <a:solidFill>
                  <a:schemeClr val="tx1"/>
                </a:solidFill>
                <a:latin typeface="Carlito"/>
                <a:cs typeface="Carlito"/>
                <a:sym typeface="+mn-ea"/>
              </a:rPr>
              <a:t>in </a:t>
            </a:r>
            <a:r>
              <a:rPr sz="2200" spc="-10" dirty="0">
                <a:solidFill>
                  <a:schemeClr val="tx1"/>
                </a:solidFill>
                <a:latin typeface="Carlito"/>
                <a:cs typeface="Carlito"/>
                <a:sym typeface="+mn-ea"/>
              </a:rPr>
              <a:t>Flight </a:t>
            </a:r>
            <a:r>
              <a:rPr sz="2200" spc="-5" dirty="0">
                <a:solidFill>
                  <a:schemeClr val="tx1"/>
                </a:solidFill>
                <a:latin typeface="Carlito"/>
                <a:cs typeface="Carlito"/>
                <a:sym typeface="+mn-ea"/>
              </a:rPr>
              <a:t>Number).  </a:t>
            </a:r>
            <a:r>
              <a:rPr sz="2200" spc="-25" dirty="0">
                <a:solidFill>
                  <a:schemeClr val="tx1"/>
                </a:solidFill>
                <a:latin typeface="Carlito"/>
                <a:cs typeface="Carlito"/>
                <a:sym typeface="+mn-ea"/>
              </a:rPr>
              <a:t>Likely </a:t>
            </a:r>
            <a:r>
              <a:rPr sz="2200" spc="-5" dirty="0">
                <a:solidFill>
                  <a:schemeClr val="tx1"/>
                </a:solidFill>
                <a:latin typeface="Carlito"/>
                <a:cs typeface="Carlito"/>
                <a:sym typeface="+mn-ea"/>
              </a:rPr>
              <a:t>a big </a:t>
            </a:r>
            <a:r>
              <a:rPr sz="2200" spc="-25" dirty="0">
                <a:solidFill>
                  <a:schemeClr val="tx1"/>
                </a:solidFill>
                <a:latin typeface="Carlito"/>
                <a:cs typeface="Carlito"/>
                <a:sym typeface="+mn-ea"/>
              </a:rPr>
              <a:t>breakthrough </a:t>
            </a:r>
            <a:r>
              <a:rPr sz="2200" spc="-20" dirty="0">
                <a:solidFill>
                  <a:schemeClr val="tx1"/>
                </a:solidFill>
                <a:latin typeface="Carlito"/>
                <a:cs typeface="Carlito"/>
                <a:sym typeface="+mn-ea"/>
              </a:rPr>
              <a:t>around </a:t>
            </a:r>
            <a:r>
              <a:rPr sz="2200" spc="-10" dirty="0">
                <a:solidFill>
                  <a:schemeClr val="tx1"/>
                </a:solidFill>
                <a:latin typeface="Carlito"/>
                <a:cs typeface="Carlito"/>
                <a:sym typeface="+mn-ea"/>
              </a:rPr>
              <a:t>flight </a:t>
            </a:r>
            <a:r>
              <a:rPr sz="2200" spc="-15" dirty="0">
                <a:solidFill>
                  <a:schemeClr val="tx1"/>
                </a:solidFill>
                <a:latin typeface="Carlito"/>
                <a:cs typeface="Carlito"/>
                <a:sym typeface="+mn-ea"/>
              </a:rPr>
              <a:t>20 </a:t>
            </a:r>
            <a:r>
              <a:rPr sz="2200" spc="-5" dirty="0">
                <a:solidFill>
                  <a:schemeClr val="tx1"/>
                </a:solidFill>
                <a:latin typeface="Carlito"/>
                <a:cs typeface="Carlito"/>
                <a:sym typeface="+mn-ea"/>
              </a:rPr>
              <a:t>which </a:t>
            </a:r>
            <a:r>
              <a:rPr sz="2200" spc="-15" dirty="0">
                <a:solidFill>
                  <a:schemeClr val="tx1"/>
                </a:solidFill>
                <a:latin typeface="Carlito"/>
                <a:cs typeface="Carlito"/>
                <a:sym typeface="+mn-ea"/>
              </a:rPr>
              <a:t>significantly </a:t>
            </a:r>
            <a:r>
              <a:rPr sz="2200" spc="-20" dirty="0">
                <a:solidFill>
                  <a:schemeClr val="tx1"/>
                </a:solidFill>
                <a:latin typeface="Carlito"/>
                <a:cs typeface="Carlito"/>
                <a:sym typeface="+mn-ea"/>
              </a:rPr>
              <a:t>increased </a:t>
            </a:r>
            <a:r>
              <a:rPr sz="2200" spc="-15" dirty="0">
                <a:solidFill>
                  <a:schemeClr val="tx1"/>
                </a:solidFill>
                <a:latin typeface="Carlito"/>
                <a:cs typeface="Carlito"/>
                <a:sym typeface="+mn-ea"/>
              </a:rPr>
              <a:t>success </a:t>
            </a:r>
            <a:r>
              <a:rPr sz="2200" spc="-25" dirty="0">
                <a:solidFill>
                  <a:schemeClr val="tx1"/>
                </a:solidFill>
                <a:latin typeface="Carlito"/>
                <a:cs typeface="Carlito"/>
                <a:sym typeface="+mn-ea"/>
              </a:rPr>
              <a:t>rate.  </a:t>
            </a:r>
            <a:r>
              <a:rPr sz="2200" spc="-20" dirty="0">
                <a:solidFill>
                  <a:schemeClr val="tx1"/>
                </a:solidFill>
                <a:latin typeface="Carlito"/>
                <a:cs typeface="Carlito"/>
                <a:sym typeface="+mn-ea"/>
              </a:rPr>
              <a:t>CCAFS appears </a:t>
            </a:r>
            <a:r>
              <a:rPr sz="2200" spc="-15" dirty="0">
                <a:solidFill>
                  <a:schemeClr val="tx1"/>
                </a:solidFill>
                <a:latin typeface="Carlito"/>
                <a:cs typeface="Carlito"/>
                <a:sym typeface="+mn-ea"/>
              </a:rPr>
              <a:t>to </a:t>
            </a:r>
            <a:r>
              <a:rPr sz="2200" spc="-5" dirty="0">
                <a:solidFill>
                  <a:schemeClr val="tx1"/>
                </a:solidFill>
                <a:latin typeface="Carlito"/>
                <a:cs typeface="Carlito"/>
                <a:sym typeface="+mn-ea"/>
              </a:rPr>
              <a:t>be the main </a:t>
            </a:r>
            <a:r>
              <a:rPr sz="2200" spc="-10" dirty="0">
                <a:solidFill>
                  <a:schemeClr val="tx1"/>
                </a:solidFill>
                <a:latin typeface="Carlito"/>
                <a:cs typeface="Carlito"/>
                <a:sym typeface="+mn-ea"/>
              </a:rPr>
              <a:t>launch </a:t>
            </a:r>
            <a:r>
              <a:rPr sz="2200" spc="-15" dirty="0">
                <a:solidFill>
                  <a:schemeClr val="tx1"/>
                </a:solidFill>
                <a:latin typeface="Carlito"/>
                <a:cs typeface="Carlito"/>
                <a:sym typeface="+mn-ea"/>
              </a:rPr>
              <a:t>site </a:t>
            </a:r>
            <a:r>
              <a:rPr sz="2200" spc="-5" dirty="0">
                <a:solidFill>
                  <a:schemeClr val="tx1"/>
                </a:solidFill>
                <a:latin typeface="Carlito"/>
                <a:cs typeface="Carlito"/>
                <a:sym typeface="+mn-ea"/>
              </a:rPr>
              <a:t>as it has the </a:t>
            </a:r>
            <a:r>
              <a:rPr sz="2200" spc="-20" dirty="0">
                <a:solidFill>
                  <a:schemeClr val="tx1"/>
                </a:solidFill>
                <a:latin typeface="Carlito"/>
                <a:cs typeface="Carlito"/>
                <a:sym typeface="+mn-ea"/>
              </a:rPr>
              <a:t>most</a:t>
            </a:r>
            <a:r>
              <a:rPr sz="2200" spc="-90" dirty="0">
                <a:solidFill>
                  <a:schemeClr val="tx1"/>
                </a:solidFill>
                <a:latin typeface="Carlito"/>
                <a:cs typeface="Carlito"/>
                <a:sym typeface="+mn-ea"/>
              </a:rPr>
              <a:t> </a:t>
            </a:r>
            <a:r>
              <a:rPr sz="2200" spc="-20" dirty="0">
                <a:solidFill>
                  <a:schemeClr val="tx1"/>
                </a:solidFill>
                <a:latin typeface="Carlito"/>
                <a:cs typeface="Carlito"/>
                <a:sym typeface="+mn-ea"/>
              </a:rPr>
              <a:t>volume.</a:t>
            </a:r>
            <a:endParaRPr lang="en-US" sz="2200" spc="-20" dirty="0">
              <a:solidFill>
                <a:schemeClr val="tx1"/>
              </a:solidFill>
              <a:latin typeface="Carlito"/>
              <a:cs typeface="Carlito"/>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object 7"/>
          <p:cNvSpPr/>
          <p:nvPr/>
        </p:nvSpPr>
        <p:spPr>
          <a:xfrm>
            <a:off x="305435" y="2103120"/>
            <a:ext cx="11568430" cy="2377440"/>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3048000" y="4478020"/>
            <a:ext cx="7313295" cy="645160"/>
          </a:xfrm>
          <a:prstGeom prst="rect">
            <a:avLst/>
          </a:prstGeom>
          <a:noFill/>
        </p:spPr>
        <p:txBody>
          <a:bodyPr wrap="square" rtlCol="0" anchor="t">
            <a:noAutofit/>
          </a:bodyPr>
          <a:p>
            <a:pPr marL="12700">
              <a:lnSpc>
                <a:spcPct val="100000"/>
              </a:lnSpc>
              <a:spcBef>
                <a:spcPts val="95"/>
              </a:spcBef>
            </a:pPr>
            <a:r>
              <a:rPr sz="1600" spc="-20" dirty="0">
                <a:latin typeface="Carlito"/>
                <a:cs typeface="Carlito"/>
                <a:sym typeface="+mn-ea"/>
              </a:rPr>
              <a:t>Green indicates successful </a:t>
            </a:r>
            <a:r>
              <a:rPr sz="1600" spc="-10" dirty="0">
                <a:latin typeface="Carlito"/>
                <a:cs typeface="Carlito"/>
                <a:sym typeface="+mn-ea"/>
              </a:rPr>
              <a:t>launch; </a:t>
            </a:r>
            <a:r>
              <a:rPr sz="1600" spc="-15" dirty="0">
                <a:latin typeface="Carlito"/>
                <a:cs typeface="Carlito"/>
                <a:sym typeface="+mn-ea"/>
              </a:rPr>
              <a:t>Purple </a:t>
            </a:r>
            <a:r>
              <a:rPr sz="1600" spc="-20" dirty="0">
                <a:latin typeface="Carlito"/>
                <a:cs typeface="Carlito"/>
                <a:sym typeface="+mn-ea"/>
              </a:rPr>
              <a:t>indicates unsuccessful</a:t>
            </a:r>
            <a:r>
              <a:rPr sz="1600" spc="180" dirty="0">
                <a:latin typeface="Carlito"/>
                <a:cs typeface="Carlito"/>
                <a:sym typeface="+mn-ea"/>
              </a:rPr>
              <a:t> </a:t>
            </a:r>
            <a:r>
              <a:rPr sz="1600" spc="-10" dirty="0">
                <a:latin typeface="Carlito"/>
                <a:cs typeface="Carlito"/>
                <a:sym typeface="+mn-ea"/>
              </a:rPr>
              <a:t>launch.</a:t>
            </a:r>
            <a:endParaRPr lang="en-US" sz="1600" spc="-10" dirty="0">
              <a:latin typeface="Carlito"/>
              <a:cs typeface="Carlito"/>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4316730"/>
            <a:ext cx="10467975" cy="1564640"/>
          </a:xfrm>
          <a:prstGeom prst="rect">
            <a:avLst/>
          </a:prstGeom>
        </p:spPr>
        <p:txBody>
          <a:bodyPr>
            <a:normAutofit/>
          </a:bodyPr>
          <a:lstStyle/>
          <a:p>
            <a:pPr>
              <a:lnSpc>
                <a:spcPct val="100000"/>
              </a:lnSpc>
              <a:spcBef>
                <a:spcPts val="1400"/>
              </a:spcBef>
            </a:pPr>
            <a:r>
              <a:rPr sz="2200" spc="-25" dirty="0">
                <a:solidFill>
                  <a:schemeClr val="tx1"/>
                </a:solidFill>
                <a:latin typeface="Carlito"/>
                <a:cs typeface="Carlito"/>
                <a:sym typeface="+mn-ea"/>
              </a:rPr>
              <a:t>Payload </a:t>
            </a:r>
            <a:r>
              <a:rPr sz="2200" spc="-5" dirty="0">
                <a:solidFill>
                  <a:schemeClr val="tx1"/>
                </a:solidFill>
                <a:latin typeface="Carlito"/>
                <a:cs typeface="Carlito"/>
                <a:sym typeface="+mn-ea"/>
              </a:rPr>
              <a:t>mass </a:t>
            </a:r>
            <a:r>
              <a:rPr sz="2200" spc="-20" dirty="0">
                <a:solidFill>
                  <a:schemeClr val="tx1"/>
                </a:solidFill>
                <a:latin typeface="Carlito"/>
                <a:cs typeface="Carlito"/>
                <a:sym typeface="+mn-ea"/>
              </a:rPr>
              <a:t>appears </a:t>
            </a:r>
            <a:r>
              <a:rPr sz="2200" spc="-15" dirty="0">
                <a:solidFill>
                  <a:schemeClr val="tx1"/>
                </a:solidFill>
                <a:latin typeface="Carlito"/>
                <a:cs typeface="Carlito"/>
                <a:sym typeface="+mn-ea"/>
              </a:rPr>
              <a:t>to </a:t>
            </a:r>
            <a:r>
              <a:rPr sz="2200" spc="-20" dirty="0">
                <a:solidFill>
                  <a:schemeClr val="tx1"/>
                </a:solidFill>
                <a:latin typeface="Carlito"/>
                <a:cs typeface="Carlito"/>
                <a:sym typeface="+mn-ea"/>
              </a:rPr>
              <a:t>fall mostly between </a:t>
            </a:r>
            <a:r>
              <a:rPr sz="2200" spc="-10" dirty="0">
                <a:solidFill>
                  <a:schemeClr val="tx1"/>
                </a:solidFill>
                <a:latin typeface="Carlito"/>
                <a:cs typeface="Carlito"/>
                <a:sym typeface="+mn-ea"/>
              </a:rPr>
              <a:t>0-6000 </a:t>
            </a:r>
            <a:r>
              <a:rPr sz="2200" spc="-5" dirty="0">
                <a:solidFill>
                  <a:schemeClr val="tx1"/>
                </a:solidFill>
                <a:latin typeface="Carlito"/>
                <a:cs typeface="Carlito"/>
                <a:sym typeface="+mn-ea"/>
              </a:rPr>
              <a:t>kg.  </a:t>
            </a:r>
            <a:r>
              <a:rPr sz="2200" spc="-25" dirty="0">
                <a:solidFill>
                  <a:schemeClr val="tx1"/>
                </a:solidFill>
                <a:latin typeface="Carlito"/>
                <a:cs typeface="Carlito"/>
                <a:sym typeface="+mn-ea"/>
              </a:rPr>
              <a:t>Different </a:t>
            </a:r>
            <a:r>
              <a:rPr sz="2200" spc="-5" dirty="0">
                <a:solidFill>
                  <a:schemeClr val="tx1"/>
                </a:solidFill>
                <a:latin typeface="Carlito"/>
                <a:cs typeface="Carlito"/>
                <a:sym typeface="+mn-ea"/>
              </a:rPr>
              <a:t>launch </a:t>
            </a:r>
            <a:r>
              <a:rPr sz="2200" spc="-10" dirty="0">
                <a:solidFill>
                  <a:schemeClr val="tx1"/>
                </a:solidFill>
                <a:latin typeface="Carlito"/>
                <a:cs typeface="Carlito"/>
                <a:sym typeface="+mn-ea"/>
              </a:rPr>
              <a:t>sites </a:t>
            </a:r>
            <a:r>
              <a:rPr sz="2200" spc="-5" dirty="0">
                <a:solidFill>
                  <a:schemeClr val="tx1"/>
                </a:solidFill>
                <a:latin typeface="Carlito"/>
                <a:cs typeface="Carlito"/>
                <a:sym typeface="+mn-ea"/>
              </a:rPr>
              <a:t>also </a:t>
            </a:r>
            <a:r>
              <a:rPr sz="2200" spc="-15" dirty="0">
                <a:solidFill>
                  <a:schemeClr val="tx1"/>
                </a:solidFill>
                <a:latin typeface="Carlito"/>
                <a:cs typeface="Carlito"/>
                <a:sym typeface="+mn-ea"/>
              </a:rPr>
              <a:t>seem to use </a:t>
            </a:r>
            <a:r>
              <a:rPr sz="2200" spc="-25" dirty="0">
                <a:solidFill>
                  <a:schemeClr val="tx1"/>
                </a:solidFill>
                <a:latin typeface="Carlito"/>
                <a:cs typeface="Carlito"/>
                <a:sym typeface="+mn-ea"/>
              </a:rPr>
              <a:t>different </a:t>
            </a:r>
            <a:r>
              <a:rPr sz="2200" spc="-20" dirty="0">
                <a:solidFill>
                  <a:schemeClr val="tx1"/>
                </a:solidFill>
                <a:latin typeface="Carlito"/>
                <a:cs typeface="Carlito"/>
                <a:sym typeface="+mn-ea"/>
              </a:rPr>
              <a:t>payload</a:t>
            </a:r>
            <a:r>
              <a:rPr sz="2200" spc="-10" dirty="0">
                <a:solidFill>
                  <a:schemeClr val="tx1"/>
                </a:solidFill>
                <a:latin typeface="Carlito"/>
                <a:cs typeface="Carlito"/>
                <a:sym typeface="+mn-ea"/>
              </a:rPr>
              <a:t> </a:t>
            </a:r>
            <a:r>
              <a:rPr sz="2200" spc="-5" dirty="0">
                <a:solidFill>
                  <a:schemeClr val="tx1"/>
                </a:solidFill>
                <a:latin typeface="Carlito"/>
                <a:cs typeface="Carlito"/>
                <a:sym typeface="+mn-ea"/>
              </a:rPr>
              <a:t>mass.</a:t>
            </a:r>
            <a:endParaRPr sz="2200">
              <a:solidFill>
                <a:schemeClr val="tx1"/>
              </a:solidFill>
              <a:latin typeface="Carlito"/>
              <a:cs typeface="Carlito"/>
            </a:endParaRPr>
          </a:p>
          <a:p>
            <a:pPr>
              <a:lnSpc>
                <a:spcPct val="100000"/>
              </a:lnSpc>
              <a:spcBef>
                <a:spcPts val="1400"/>
              </a:spcBef>
            </a:pPr>
            <a:endParaRPr lang="en-US" sz="2200">
              <a:solidFill>
                <a:schemeClr val="tx1"/>
              </a:solidFill>
              <a:latin typeface="Carlito"/>
              <a:cs typeface="Carlito"/>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sp>
        <p:nvSpPr>
          <p:cNvPr id="7" name="object 7"/>
          <p:cNvSpPr/>
          <p:nvPr/>
        </p:nvSpPr>
        <p:spPr>
          <a:xfrm>
            <a:off x="168275" y="1653540"/>
            <a:ext cx="11903710" cy="2377440"/>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
        <p:nvSpPr>
          <p:cNvPr id="2" name="object 4"/>
          <p:cNvSpPr txBox="1"/>
          <p:nvPr/>
        </p:nvSpPr>
        <p:spPr>
          <a:xfrm>
            <a:off x="749935" y="1896745"/>
            <a:ext cx="4758055" cy="3426460"/>
          </a:xfrm>
          <a:prstGeom prst="rect">
            <a:avLst/>
          </a:prstGeom>
        </p:spPr>
        <p:txBody>
          <a:bodyPr vert="horz" wrap="square" lIns="0" tIns="100965" rIns="0" bIns="0" rtlCol="0">
            <a:noAutofit/>
          </a:bodyPr>
          <a:p>
            <a:pPr marL="241300" indent="-228600">
              <a:lnSpc>
                <a:spcPct val="100000"/>
              </a:lnSpc>
              <a:spcBef>
                <a:spcPts val="795"/>
              </a:spcBef>
              <a:buFont typeface="Arial" panose="020B0604020202020204"/>
              <a:buChar char="•"/>
              <a:tabLst>
                <a:tab pos="240665" algn="l"/>
                <a:tab pos="241300" algn="l"/>
              </a:tabLst>
            </a:pPr>
            <a:r>
              <a:rPr sz="2200" spc="-30" dirty="0">
                <a:solidFill>
                  <a:schemeClr val="tx1"/>
                </a:solidFill>
                <a:latin typeface="Carlito"/>
                <a:cs typeface="Carlito"/>
              </a:rPr>
              <a:t>Executive </a:t>
            </a:r>
            <a:r>
              <a:rPr sz="2200" spc="-15" dirty="0">
                <a:solidFill>
                  <a:schemeClr val="tx1"/>
                </a:solidFill>
                <a:latin typeface="Carlito"/>
                <a:cs typeface="Carlito"/>
              </a:rPr>
              <a:t>Summary</a:t>
            </a:r>
            <a:r>
              <a:rPr sz="2200" spc="-10" dirty="0">
                <a:solidFill>
                  <a:schemeClr val="tx1"/>
                </a:solidFill>
                <a:latin typeface="Carlito"/>
                <a:cs typeface="Carlito"/>
              </a:rPr>
              <a:t> </a:t>
            </a:r>
            <a:r>
              <a:rPr sz="2200" spc="-15" dirty="0">
                <a:solidFill>
                  <a:schemeClr val="tx1"/>
                </a:solidFill>
                <a:latin typeface="Carlito"/>
                <a:cs typeface="Carlito"/>
              </a:rPr>
              <a:t>(3)</a:t>
            </a:r>
            <a:endParaRPr sz="2200">
              <a:solidFill>
                <a:schemeClr val="tx1"/>
              </a:solidFill>
              <a:latin typeface="Carlito"/>
              <a:cs typeface="Carlito"/>
            </a:endParaRPr>
          </a:p>
          <a:p>
            <a:pPr marL="241300" indent="-228600">
              <a:lnSpc>
                <a:spcPct val="100000"/>
              </a:lnSpc>
              <a:spcBef>
                <a:spcPts val="695"/>
              </a:spcBef>
              <a:buFont typeface="Arial" panose="020B0604020202020204"/>
              <a:buChar char="•"/>
              <a:tabLst>
                <a:tab pos="240665" algn="l"/>
                <a:tab pos="241300" algn="l"/>
              </a:tabLst>
            </a:pPr>
            <a:r>
              <a:rPr sz="2200" spc="-25" dirty="0">
                <a:solidFill>
                  <a:schemeClr val="tx1"/>
                </a:solidFill>
                <a:latin typeface="Carlito"/>
                <a:cs typeface="Carlito"/>
              </a:rPr>
              <a:t>Introduction</a:t>
            </a:r>
            <a:r>
              <a:rPr sz="2200" spc="-40" dirty="0">
                <a:solidFill>
                  <a:schemeClr val="tx1"/>
                </a:solidFill>
                <a:latin typeface="Carlito"/>
                <a:cs typeface="Carlito"/>
              </a:rPr>
              <a:t> </a:t>
            </a:r>
            <a:r>
              <a:rPr sz="2200" spc="-10" dirty="0">
                <a:solidFill>
                  <a:schemeClr val="tx1"/>
                </a:solidFill>
                <a:latin typeface="Carlito"/>
                <a:cs typeface="Carlito"/>
              </a:rPr>
              <a:t>(4)</a:t>
            </a:r>
            <a:endParaRPr sz="2200">
              <a:solidFill>
                <a:schemeClr val="tx1"/>
              </a:solidFill>
              <a:latin typeface="Carlito"/>
              <a:cs typeface="Carlito"/>
            </a:endParaRPr>
          </a:p>
          <a:p>
            <a:pPr marL="241300" indent="-228600">
              <a:lnSpc>
                <a:spcPct val="100000"/>
              </a:lnSpc>
              <a:spcBef>
                <a:spcPts val="700"/>
              </a:spcBef>
              <a:buFont typeface="Arial" panose="020B0604020202020204"/>
              <a:buChar char="•"/>
              <a:tabLst>
                <a:tab pos="240665" algn="l"/>
                <a:tab pos="241300" algn="l"/>
              </a:tabLst>
            </a:pPr>
            <a:r>
              <a:rPr sz="2200" spc="-5" dirty="0">
                <a:solidFill>
                  <a:schemeClr val="tx1"/>
                </a:solidFill>
                <a:latin typeface="Carlito"/>
                <a:cs typeface="Carlito"/>
              </a:rPr>
              <a:t>Methodology</a:t>
            </a:r>
            <a:r>
              <a:rPr sz="2200" spc="-60" dirty="0">
                <a:solidFill>
                  <a:schemeClr val="tx1"/>
                </a:solidFill>
                <a:latin typeface="Carlito"/>
                <a:cs typeface="Carlito"/>
              </a:rPr>
              <a:t> </a:t>
            </a:r>
            <a:r>
              <a:rPr sz="2200" spc="-15" dirty="0">
                <a:solidFill>
                  <a:schemeClr val="tx1"/>
                </a:solidFill>
                <a:latin typeface="Carlito"/>
                <a:cs typeface="Carlito"/>
              </a:rPr>
              <a:t>(6)</a:t>
            </a:r>
            <a:endParaRPr sz="2200">
              <a:solidFill>
                <a:schemeClr val="tx1"/>
              </a:solidFill>
              <a:latin typeface="Carlito"/>
              <a:cs typeface="Carlito"/>
            </a:endParaRPr>
          </a:p>
          <a:p>
            <a:pPr marL="241300" indent="-228600">
              <a:lnSpc>
                <a:spcPct val="100000"/>
              </a:lnSpc>
              <a:spcBef>
                <a:spcPts val="710"/>
              </a:spcBef>
              <a:buFont typeface="Arial" panose="020B0604020202020204"/>
              <a:buChar char="•"/>
              <a:tabLst>
                <a:tab pos="240665" algn="l"/>
                <a:tab pos="241300" algn="l"/>
              </a:tabLst>
            </a:pPr>
            <a:r>
              <a:rPr sz="2200" spc="-25" dirty="0">
                <a:solidFill>
                  <a:schemeClr val="tx1"/>
                </a:solidFill>
                <a:latin typeface="Carlito"/>
                <a:cs typeface="Carlito"/>
              </a:rPr>
              <a:t>Results</a:t>
            </a:r>
            <a:r>
              <a:rPr sz="2200" dirty="0">
                <a:solidFill>
                  <a:schemeClr val="tx1"/>
                </a:solidFill>
                <a:latin typeface="Carlito"/>
                <a:cs typeface="Carlito"/>
              </a:rPr>
              <a:t> </a:t>
            </a:r>
            <a:r>
              <a:rPr sz="2200" spc="-15" dirty="0">
                <a:solidFill>
                  <a:schemeClr val="tx1"/>
                </a:solidFill>
                <a:latin typeface="Carlito"/>
                <a:cs typeface="Carlito"/>
              </a:rPr>
              <a:t>(16)</a:t>
            </a:r>
            <a:endParaRPr sz="2200">
              <a:solidFill>
                <a:schemeClr val="tx1"/>
              </a:solidFill>
              <a:latin typeface="Carlito"/>
              <a:cs typeface="Carlito"/>
            </a:endParaRPr>
          </a:p>
          <a:p>
            <a:pPr marL="241300" indent="-228600">
              <a:lnSpc>
                <a:spcPct val="100000"/>
              </a:lnSpc>
              <a:spcBef>
                <a:spcPts val="695"/>
              </a:spcBef>
              <a:buFont typeface="Arial" panose="020B0604020202020204"/>
              <a:buChar char="•"/>
              <a:tabLst>
                <a:tab pos="240665" algn="l"/>
                <a:tab pos="241300" algn="l"/>
              </a:tabLst>
            </a:pPr>
            <a:r>
              <a:rPr sz="2200" spc="-10" dirty="0">
                <a:solidFill>
                  <a:schemeClr val="tx1"/>
                </a:solidFill>
                <a:latin typeface="Carlito"/>
                <a:cs typeface="Carlito"/>
              </a:rPr>
              <a:t>Conclusion</a:t>
            </a:r>
            <a:r>
              <a:rPr sz="2200" spc="-80" dirty="0">
                <a:solidFill>
                  <a:schemeClr val="tx1"/>
                </a:solidFill>
                <a:latin typeface="Carlito"/>
                <a:cs typeface="Carlito"/>
              </a:rPr>
              <a:t> </a:t>
            </a:r>
            <a:r>
              <a:rPr sz="2200" spc="-15" dirty="0">
                <a:solidFill>
                  <a:schemeClr val="tx1"/>
                </a:solidFill>
                <a:latin typeface="Carlito"/>
                <a:cs typeface="Carlito"/>
              </a:rPr>
              <a:t>(46)</a:t>
            </a:r>
            <a:endParaRPr sz="2200">
              <a:solidFill>
                <a:schemeClr val="tx1"/>
              </a:solidFill>
              <a:latin typeface="Carlito"/>
              <a:cs typeface="Carlito"/>
            </a:endParaRPr>
          </a:p>
          <a:p>
            <a:pPr marL="241300" indent="-228600">
              <a:lnSpc>
                <a:spcPct val="100000"/>
              </a:lnSpc>
              <a:spcBef>
                <a:spcPts val="695"/>
              </a:spcBef>
              <a:buFont typeface="Arial" panose="020B0604020202020204"/>
              <a:buChar char="•"/>
              <a:tabLst>
                <a:tab pos="240665" algn="l"/>
                <a:tab pos="241300" algn="l"/>
              </a:tabLst>
            </a:pPr>
            <a:r>
              <a:rPr sz="2200" spc="-5" dirty="0">
                <a:solidFill>
                  <a:schemeClr val="tx1"/>
                </a:solidFill>
                <a:latin typeface="Carlito"/>
                <a:cs typeface="Carlito"/>
              </a:rPr>
              <a:t>Appendix</a:t>
            </a:r>
            <a:r>
              <a:rPr sz="2200" spc="-90" dirty="0">
                <a:solidFill>
                  <a:schemeClr val="tx1"/>
                </a:solidFill>
                <a:latin typeface="Carlito"/>
                <a:cs typeface="Carlito"/>
              </a:rPr>
              <a:t> </a:t>
            </a:r>
            <a:r>
              <a:rPr sz="2200" spc="-15" dirty="0">
                <a:solidFill>
                  <a:schemeClr val="tx1"/>
                </a:solidFill>
                <a:latin typeface="Carlito"/>
                <a:cs typeface="Carlito"/>
              </a:rPr>
              <a:t>(47)</a:t>
            </a:r>
            <a:endParaRPr sz="2200" spc="-15" dirty="0">
              <a:solidFill>
                <a:schemeClr val="tx1"/>
              </a:solidFill>
              <a:latin typeface="Carlito"/>
              <a:cs typeface="Carl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5299075"/>
            <a:ext cx="9863455" cy="1558290"/>
          </a:xfrm>
          <a:prstGeom prst="rect">
            <a:avLst/>
          </a:prstGeom>
        </p:spPr>
        <p:txBody>
          <a:bodyPr>
            <a:normAutofit fontScale="65000"/>
          </a:bodyPr>
          <a:lstStyle/>
          <a:p>
            <a:pPr marL="12700" marR="5080">
              <a:lnSpc>
                <a:spcPct val="121000"/>
              </a:lnSpc>
              <a:spcBef>
                <a:spcPts val="100"/>
              </a:spcBef>
            </a:pPr>
            <a:r>
              <a:rPr sz="2200" spc="-15" dirty="0">
                <a:solidFill>
                  <a:schemeClr val="tx1"/>
                </a:solidFill>
                <a:latin typeface="Carlito"/>
                <a:cs typeface="Carlito"/>
                <a:sym typeface="+mn-ea"/>
              </a:rPr>
              <a:t>ES-L1 </a:t>
            </a:r>
            <a:r>
              <a:rPr sz="2200" spc="-20" dirty="0">
                <a:solidFill>
                  <a:schemeClr val="tx1"/>
                </a:solidFill>
                <a:latin typeface="Carlito"/>
                <a:cs typeface="Carlito"/>
                <a:sym typeface="+mn-ea"/>
              </a:rPr>
              <a:t>(1), </a:t>
            </a:r>
            <a:r>
              <a:rPr sz="2200" spc="-25" dirty="0">
                <a:solidFill>
                  <a:schemeClr val="tx1"/>
                </a:solidFill>
                <a:latin typeface="Carlito"/>
                <a:cs typeface="Carlito"/>
                <a:sym typeface="+mn-ea"/>
              </a:rPr>
              <a:t>GEO </a:t>
            </a:r>
            <a:r>
              <a:rPr sz="2200" spc="-20" dirty="0">
                <a:solidFill>
                  <a:schemeClr val="tx1"/>
                </a:solidFill>
                <a:latin typeface="Carlito"/>
                <a:cs typeface="Carlito"/>
                <a:sym typeface="+mn-ea"/>
              </a:rPr>
              <a:t>(1), HEO </a:t>
            </a:r>
            <a:r>
              <a:rPr sz="2200" spc="-15" dirty="0">
                <a:solidFill>
                  <a:schemeClr val="tx1"/>
                </a:solidFill>
                <a:latin typeface="Carlito"/>
                <a:cs typeface="Carlito"/>
                <a:sym typeface="+mn-ea"/>
              </a:rPr>
              <a:t>(1) </a:t>
            </a:r>
            <a:r>
              <a:rPr sz="2200" spc="-25" dirty="0">
                <a:solidFill>
                  <a:schemeClr val="tx1"/>
                </a:solidFill>
                <a:latin typeface="Carlito"/>
                <a:cs typeface="Carlito"/>
                <a:sym typeface="+mn-ea"/>
              </a:rPr>
              <a:t>have </a:t>
            </a:r>
            <a:r>
              <a:rPr sz="2200" spc="-20" dirty="0">
                <a:solidFill>
                  <a:schemeClr val="tx1"/>
                </a:solidFill>
                <a:latin typeface="Carlito"/>
                <a:cs typeface="Carlito"/>
                <a:sym typeface="+mn-ea"/>
              </a:rPr>
              <a:t>100% </a:t>
            </a:r>
            <a:r>
              <a:rPr sz="2200" spc="-15" dirty="0">
                <a:solidFill>
                  <a:schemeClr val="tx1"/>
                </a:solidFill>
                <a:latin typeface="Carlito"/>
                <a:cs typeface="Carlito"/>
                <a:sym typeface="+mn-ea"/>
              </a:rPr>
              <a:t>success </a:t>
            </a:r>
            <a:r>
              <a:rPr sz="2200" spc="-40" dirty="0">
                <a:solidFill>
                  <a:schemeClr val="tx1"/>
                </a:solidFill>
                <a:latin typeface="Carlito"/>
                <a:cs typeface="Carlito"/>
                <a:sym typeface="+mn-ea"/>
              </a:rPr>
              <a:t>rate </a:t>
            </a:r>
            <a:r>
              <a:rPr sz="2200" spc="-15" dirty="0">
                <a:solidFill>
                  <a:schemeClr val="tx1"/>
                </a:solidFill>
                <a:latin typeface="Carlito"/>
                <a:cs typeface="Carlito"/>
                <a:sym typeface="+mn-ea"/>
              </a:rPr>
              <a:t>(sample </a:t>
            </a:r>
            <a:r>
              <a:rPr sz="2200" spc="-20" dirty="0">
                <a:solidFill>
                  <a:schemeClr val="tx1"/>
                </a:solidFill>
                <a:latin typeface="Carlito"/>
                <a:cs typeface="Carlito"/>
                <a:sym typeface="+mn-ea"/>
              </a:rPr>
              <a:t>sizes </a:t>
            </a:r>
            <a:r>
              <a:rPr sz="2200" spc="-5" dirty="0">
                <a:solidFill>
                  <a:schemeClr val="tx1"/>
                </a:solidFill>
                <a:latin typeface="Carlito"/>
                <a:cs typeface="Carlito"/>
                <a:sym typeface="+mn-ea"/>
              </a:rPr>
              <a:t>in </a:t>
            </a:r>
            <a:r>
              <a:rPr sz="2200" spc="-20" dirty="0">
                <a:solidFill>
                  <a:schemeClr val="tx1"/>
                </a:solidFill>
                <a:latin typeface="Carlito"/>
                <a:cs typeface="Carlito"/>
                <a:sym typeface="+mn-ea"/>
              </a:rPr>
              <a:t>parenthesis)  </a:t>
            </a:r>
            <a:r>
              <a:rPr sz="2200" spc="-10" dirty="0">
                <a:solidFill>
                  <a:schemeClr val="tx1"/>
                </a:solidFill>
                <a:latin typeface="Carlito"/>
                <a:cs typeface="Carlito"/>
                <a:sym typeface="+mn-ea"/>
              </a:rPr>
              <a:t>SSO </a:t>
            </a:r>
            <a:r>
              <a:rPr sz="2200" spc="-15" dirty="0">
                <a:solidFill>
                  <a:schemeClr val="tx1"/>
                </a:solidFill>
                <a:latin typeface="Carlito"/>
                <a:cs typeface="Carlito"/>
                <a:sym typeface="+mn-ea"/>
              </a:rPr>
              <a:t>(5) </a:t>
            </a:r>
            <a:r>
              <a:rPr sz="2200" spc="-5" dirty="0">
                <a:solidFill>
                  <a:schemeClr val="tx1"/>
                </a:solidFill>
                <a:latin typeface="Carlito"/>
                <a:cs typeface="Carlito"/>
                <a:sym typeface="+mn-ea"/>
              </a:rPr>
              <a:t>has </a:t>
            </a:r>
            <a:r>
              <a:rPr sz="2200" spc="-20" dirty="0">
                <a:solidFill>
                  <a:schemeClr val="tx1"/>
                </a:solidFill>
                <a:latin typeface="Carlito"/>
                <a:cs typeface="Carlito"/>
                <a:sym typeface="+mn-ea"/>
              </a:rPr>
              <a:t>100% </a:t>
            </a:r>
            <a:r>
              <a:rPr sz="2200" spc="-10" dirty="0">
                <a:solidFill>
                  <a:schemeClr val="tx1"/>
                </a:solidFill>
                <a:latin typeface="Carlito"/>
                <a:cs typeface="Carlito"/>
                <a:sym typeface="+mn-ea"/>
              </a:rPr>
              <a:t>success</a:t>
            </a:r>
            <a:r>
              <a:rPr sz="2200" spc="45" dirty="0">
                <a:solidFill>
                  <a:schemeClr val="tx1"/>
                </a:solidFill>
                <a:latin typeface="Carlito"/>
                <a:cs typeface="Carlito"/>
                <a:sym typeface="+mn-ea"/>
              </a:rPr>
              <a:t> </a:t>
            </a:r>
            <a:r>
              <a:rPr sz="2200" spc="-40" dirty="0">
                <a:solidFill>
                  <a:schemeClr val="tx1"/>
                </a:solidFill>
                <a:latin typeface="Carlito"/>
                <a:cs typeface="Carlito"/>
                <a:sym typeface="+mn-ea"/>
              </a:rPr>
              <a:t>rate</a:t>
            </a:r>
            <a:endParaRPr sz="2200">
              <a:solidFill>
                <a:schemeClr val="tx1"/>
              </a:solidFill>
              <a:latin typeface="Carlito"/>
              <a:cs typeface="Carlito"/>
            </a:endParaRPr>
          </a:p>
          <a:p>
            <a:pPr marL="12700">
              <a:lnSpc>
                <a:spcPct val="100000"/>
              </a:lnSpc>
              <a:spcBef>
                <a:spcPts val="250"/>
              </a:spcBef>
            </a:pPr>
            <a:r>
              <a:rPr sz="2200" spc="-25" dirty="0">
                <a:solidFill>
                  <a:schemeClr val="tx1"/>
                </a:solidFill>
                <a:latin typeface="Carlito"/>
                <a:cs typeface="Carlito"/>
                <a:sym typeface="+mn-ea"/>
              </a:rPr>
              <a:t>VLEO </a:t>
            </a:r>
            <a:r>
              <a:rPr sz="2200" spc="-20" dirty="0">
                <a:solidFill>
                  <a:schemeClr val="tx1"/>
                </a:solidFill>
                <a:latin typeface="Carlito"/>
                <a:cs typeface="Carlito"/>
                <a:sym typeface="+mn-ea"/>
              </a:rPr>
              <a:t>(14) </a:t>
            </a:r>
            <a:r>
              <a:rPr sz="2200" spc="-5" dirty="0">
                <a:solidFill>
                  <a:schemeClr val="tx1"/>
                </a:solidFill>
                <a:latin typeface="Carlito"/>
                <a:cs typeface="Carlito"/>
                <a:sym typeface="+mn-ea"/>
              </a:rPr>
              <a:t>has </a:t>
            </a:r>
            <a:r>
              <a:rPr sz="2200" spc="-20" dirty="0">
                <a:solidFill>
                  <a:schemeClr val="tx1"/>
                </a:solidFill>
                <a:latin typeface="Carlito"/>
                <a:cs typeface="Carlito"/>
                <a:sym typeface="+mn-ea"/>
              </a:rPr>
              <a:t>decent </a:t>
            </a:r>
            <a:r>
              <a:rPr sz="2200" spc="-15" dirty="0">
                <a:solidFill>
                  <a:schemeClr val="tx1"/>
                </a:solidFill>
                <a:latin typeface="Carlito"/>
                <a:cs typeface="Carlito"/>
                <a:sym typeface="+mn-ea"/>
              </a:rPr>
              <a:t>success </a:t>
            </a:r>
            <a:r>
              <a:rPr sz="2200" spc="-40" dirty="0">
                <a:solidFill>
                  <a:schemeClr val="tx1"/>
                </a:solidFill>
                <a:latin typeface="Carlito"/>
                <a:cs typeface="Carlito"/>
                <a:sym typeface="+mn-ea"/>
              </a:rPr>
              <a:t>rate </a:t>
            </a:r>
            <a:r>
              <a:rPr sz="2200" spc="-5" dirty="0">
                <a:solidFill>
                  <a:schemeClr val="tx1"/>
                </a:solidFill>
                <a:latin typeface="Carlito"/>
                <a:cs typeface="Carlito"/>
                <a:sym typeface="+mn-ea"/>
              </a:rPr>
              <a:t>and</a:t>
            </a:r>
            <a:r>
              <a:rPr sz="2200" spc="150" dirty="0">
                <a:solidFill>
                  <a:schemeClr val="tx1"/>
                </a:solidFill>
                <a:latin typeface="Carlito"/>
                <a:cs typeface="Carlito"/>
                <a:sym typeface="+mn-ea"/>
              </a:rPr>
              <a:t> </a:t>
            </a:r>
            <a:r>
              <a:rPr sz="2200" spc="-25" dirty="0">
                <a:solidFill>
                  <a:schemeClr val="tx1"/>
                </a:solidFill>
                <a:latin typeface="Carlito"/>
                <a:cs typeface="Carlito"/>
                <a:sym typeface="+mn-ea"/>
              </a:rPr>
              <a:t>attempts</a:t>
            </a:r>
            <a:endParaRPr sz="2200">
              <a:solidFill>
                <a:schemeClr val="tx1"/>
              </a:solidFill>
              <a:latin typeface="Carlito"/>
              <a:cs typeface="Carlito"/>
            </a:endParaRPr>
          </a:p>
          <a:p>
            <a:pPr marL="12700">
              <a:lnSpc>
                <a:spcPct val="100000"/>
              </a:lnSpc>
              <a:spcBef>
                <a:spcPts val="395"/>
              </a:spcBef>
            </a:pPr>
            <a:r>
              <a:rPr sz="2200" spc="-5" dirty="0">
                <a:solidFill>
                  <a:schemeClr val="tx1"/>
                </a:solidFill>
                <a:latin typeface="Carlito"/>
                <a:cs typeface="Carlito"/>
                <a:sym typeface="+mn-ea"/>
              </a:rPr>
              <a:t>SO </a:t>
            </a:r>
            <a:r>
              <a:rPr sz="2200" spc="-15" dirty="0">
                <a:solidFill>
                  <a:schemeClr val="tx1"/>
                </a:solidFill>
                <a:latin typeface="Carlito"/>
                <a:cs typeface="Carlito"/>
                <a:sym typeface="+mn-ea"/>
              </a:rPr>
              <a:t>(1) </a:t>
            </a:r>
            <a:r>
              <a:rPr sz="2200" spc="-5" dirty="0">
                <a:solidFill>
                  <a:schemeClr val="tx1"/>
                </a:solidFill>
                <a:latin typeface="Carlito"/>
                <a:cs typeface="Carlito"/>
                <a:sym typeface="+mn-ea"/>
              </a:rPr>
              <a:t>has </a:t>
            </a:r>
            <a:r>
              <a:rPr sz="2200" spc="-15" dirty="0">
                <a:solidFill>
                  <a:schemeClr val="tx1"/>
                </a:solidFill>
                <a:latin typeface="Carlito"/>
                <a:cs typeface="Carlito"/>
                <a:sym typeface="+mn-ea"/>
              </a:rPr>
              <a:t>0% success</a:t>
            </a:r>
            <a:r>
              <a:rPr sz="2200" spc="85" dirty="0">
                <a:solidFill>
                  <a:schemeClr val="tx1"/>
                </a:solidFill>
                <a:latin typeface="Carlito"/>
                <a:cs typeface="Carlito"/>
                <a:sym typeface="+mn-ea"/>
              </a:rPr>
              <a:t> </a:t>
            </a:r>
            <a:r>
              <a:rPr sz="2200" spc="-40" dirty="0">
                <a:solidFill>
                  <a:schemeClr val="tx1"/>
                </a:solidFill>
                <a:latin typeface="Carlito"/>
                <a:cs typeface="Carlito"/>
                <a:sym typeface="+mn-ea"/>
              </a:rPr>
              <a:t>rate</a:t>
            </a:r>
            <a:endParaRPr sz="2200">
              <a:solidFill>
                <a:schemeClr val="tx1"/>
              </a:solidFill>
              <a:latin typeface="Carlito"/>
              <a:cs typeface="Carlito"/>
            </a:endParaRPr>
          </a:p>
          <a:p>
            <a:pPr marL="12700">
              <a:lnSpc>
                <a:spcPct val="100000"/>
              </a:lnSpc>
              <a:spcBef>
                <a:spcPts val="565"/>
              </a:spcBef>
            </a:pPr>
            <a:r>
              <a:rPr sz="2200" spc="-40" dirty="0">
                <a:solidFill>
                  <a:schemeClr val="tx1"/>
                </a:solidFill>
                <a:latin typeface="Carlito"/>
                <a:cs typeface="Carlito"/>
                <a:sym typeface="+mn-ea"/>
              </a:rPr>
              <a:t>GTO </a:t>
            </a:r>
            <a:r>
              <a:rPr sz="2200" spc="-20" dirty="0">
                <a:solidFill>
                  <a:schemeClr val="tx1"/>
                </a:solidFill>
                <a:latin typeface="Carlito"/>
                <a:cs typeface="Carlito"/>
                <a:sym typeface="+mn-ea"/>
              </a:rPr>
              <a:t>(27) </a:t>
            </a:r>
            <a:r>
              <a:rPr sz="2200" spc="-5" dirty="0">
                <a:solidFill>
                  <a:schemeClr val="tx1"/>
                </a:solidFill>
                <a:latin typeface="Carlito"/>
                <a:cs typeface="Carlito"/>
                <a:sym typeface="+mn-ea"/>
              </a:rPr>
              <a:t>has the </a:t>
            </a:r>
            <a:r>
              <a:rPr sz="2200" spc="-20" dirty="0">
                <a:solidFill>
                  <a:schemeClr val="tx1"/>
                </a:solidFill>
                <a:latin typeface="Carlito"/>
                <a:cs typeface="Carlito"/>
                <a:sym typeface="+mn-ea"/>
              </a:rPr>
              <a:t>around 50% </a:t>
            </a:r>
            <a:r>
              <a:rPr sz="2200" spc="-15" dirty="0">
                <a:solidFill>
                  <a:schemeClr val="tx1"/>
                </a:solidFill>
                <a:latin typeface="Carlito"/>
                <a:cs typeface="Carlito"/>
                <a:sym typeface="+mn-ea"/>
              </a:rPr>
              <a:t>success </a:t>
            </a:r>
            <a:r>
              <a:rPr sz="2200" spc="-40" dirty="0">
                <a:solidFill>
                  <a:schemeClr val="tx1"/>
                </a:solidFill>
                <a:latin typeface="Carlito"/>
                <a:cs typeface="Carlito"/>
                <a:sym typeface="+mn-ea"/>
              </a:rPr>
              <a:t>rate </a:t>
            </a:r>
            <a:r>
              <a:rPr sz="2200" spc="-15" dirty="0">
                <a:solidFill>
                  <a:schemeClr val="tx1"/>
                </a:solidFill>
                <a:latin typeface="Carlito"/>
                <a:cs typeface="Carlito"/>
                <a:sym typeface="+mn-ea"/>
              </a:rPr>
              <a:t>but </a:t>
            </a:r>
            <a:r>
              <a:rPr sz="2200" spc="-20" dirty="0">
                <a:solidFill>
                  <a:schemeClr val="tx1"/>
                </a:solidFill>
                <a:latin typeface="Carlito"/>
                <a:cs typeface="Carlito"/>
                <a:sym typeface="+mn-ea"/>
              </a:rPr>
              <a:t>largest</a:t>
            </a:r>
            <a:r>
              <a:rPr sz="2200" spc="225" dirty="0">
                <a:solidFill>
                  <a:schemeClr val="tx1"/>
                </a:solidFill>
                <a:latin typeface="Carlito"/>
                <a:cs typeface="Carlito"/>
                <a:sym typeface="+mn-ea"/>
              </a:rPr>
              <a:t> </a:t>
            </a:r>
            <a:r>
              <a:rPr sz="2200" spc="-5" dirty="0">
                <a:solidFill>
                  <a:schemeClr val="tx1"/>
                </a:solidFill>
                <a:latin typeface="Carlito"/>
                <a:cs typeface="Carlito"/>
                <a:sym typeface="+mn-ea"/>
              </a:rPr>
              <a:t>sample</a:t>
            </a:r>
            <a:endParaRPr sz="2200">
              <a:solidFill>
                <a:schemeClr val="tx1"/>
              </a:solidFill>
              <a:latin typeface="Carlito"/>
              <a:cs typeface="Carlito"/>
            </a:endParaRPr>
          </a:p>
          <a:p>
            <a:pPr>
              <a:lnSpc>
                <a:spcPct val="100000"/>
              </a:lnSpc>
              <a:spcBef>
                <a:spcPts val="1400"/>
              </a:spcBef>
            </a:pPr>
            <a:endParaRPr lang="en-US" sz="2200">
              <a:solidFill>
                <a:schemeClr val="tx1"/>
              </a:solidFill>
              <a:latin typeface="Carlito"/>
              <a:cs typeface="Carlito"/>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object 7"/>
          <p:cNvSpPr/>
          <p:nvPr/>
        </p:nvSpPr>
        <p:spPr>
          <a:xfrm>
            <a:off x="1903856" y="1526667"/>
            <a:ext cx="5430011" cy="3514344"/>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8267065" y="3106420"/>
            <a:ext cx="3020060" cy="1198880"/>
          </a:xfrm>
          <a:prstGeom prst="rect">
            <a:avLst/>
          </a:prstGeom>
          <a:noFill/>
        </p:spPr>
        <p:txBody>
          <a:bodyPr wrap="square" rtlCol="0" anchor="t">
            <a:spAutoFit/>
          </a:bodyPr>
          <a:p>
            <a:pPr marL="12700" marR="5080">
              <a:lnSpc>
                <a:spcPct val="100000"/>
              </a:lnSpc>
              <a:spcBef>
                <a:spcPts val="100"/>
              </a:spcBef>
            </a:pPr>
            <a:r>
              <a:rPr spc="-5" dirty="0">
                <a:latin typeface="Carlito"/>
                <a:cs typeface="Carlito"/>
                <a:sym typeface="+mn-ea"/>
              </a:rPr>
              <a:t>Success </a:t>
            </a:r>
            <a:r>
              <a:rPr spc="-25" dirty="0">
                <a:latin typeface="Carlito"/>
                <a:cs typeface="Carlito"/>
                <a:sym typeface="+mn-ea"/>
              </a:rPr>
              <a:t>Rate </a:t>
            </a:r>
            <a:r>
              <a:rPr spc="-20" dirty="0">
                <a:latin typeface="Carlito"/>
                <a:cs typeface="Carlito"/>
                <a:sym typeface="+mn-ea"/>
              </a:rPr>
              <a:t>Scale</a:t>
            </a:r>
            <a:r>
              <a:rPr spc="-65" dirty="0">
                <a:latin typeface="Carlito"/>
                <a:cs typeface="Carlito"/>
                <a:sym typeface="+mn-ea"/>
              </a:rPr>
              <a:t> </a:t>
            </a:r>
            <a:r>
              <a:rPr spc="-5" dirty="0">
                <a:latin typeface="Carlito"/>
                <a:cs typeface="Carlito"/>
                <a:sym typeface="+mn-ea"/>
              </a:rPr>
              <a:t>with  </a:t>
            </a:r>
            <a:r>
              <a:rPr dirty="0">
                <a:latin typeface="Carlito"/>
                <a:cs typeface="Carlito"/>
                <a:sym typeface="+mn-ea"/>
              </a:rPr>
              <a:t>0 as</a:t>
            </a:r>
            <a:r>
              <a:rPr spc="-70" dirty="0">
                <a:latin typeface="Carlito"/>
                <a:cs typeface="Carlito"/>
                <a:sym typeface="+mn-ea"/>
              </a:rPr>
              <a:t> </a:t>
            </a:r>
            <a:r>
              <a:rPr spc="-5" dirty="0">
                <a:latin typeface="Carlito"/>
                <a:cs typeface="Carlito"/>
                <a:sym typeface="+mn-ea"/>
              </a:rPr>
              <a:t>0%</a:t>
            </a:r>
            <a:endParaRPr sz="1800">
              <a:latin typeface="Carlito"/>
              <a:cs typeface="Carlito"/>
            </a:endParaRPr>
          </a:p>
          <a:p>
            <a:pPr marL="12700" marR="1182370">
              <a:lnSpc>
                <a:spcPct val="100000"/>
              </a:lnSpc>
            </a:pPr>
            <a:r>
              <a:rPr dirty="0">
                <a:latin typeface="Carlito"/>
                <a:cs typeface="Carlito"/>
                <a:sym typeface="+mn-ea"/>
              </a:rPr>
              <a:t>0.6 as</a:t>
            </a:r>
            <a:r>
              <a:rPr spc="-195" dirty="0">
                <a:latin typeface="Carlito"/>
                <a:cs typeface="Carlito"/>
                <a:sym typeface="+mn-ea"/>
              </a:rPr>
              <a:t> </a:t>
            </a:r>
            <a:r>
              <a:rPr dirty="0">
                <a:latin typeface="Carlito"/>
                <a:cs typeface="Carlito"/>
                <a:sym typeface="+mn-ea"/>
              </a:rPr>
              <a:t>60%  1 as</a:t>
            </a:r>
            <a:r>
              <a:rPr spc="-125" dirty="0">
                <a:latin typeface="Carlito"/>
                <a:cs typeface="Carlito"/>
                <a:sym typeface="+mn-ea"/>
              </a:rPr>
              <a:t> </a:t>
            </a:r>
            <a:r>
              <a:rPr spc="-5" dirty="0">
                <a:latin typeface="Carlito"/>
                <a:cs typeface="Carlito"/>
                <a:sym typeface="+mn-ea"/>
              </a:rPr>
              <a:t>100%</a:t>
            </a:r>
            <a:endParaRPr lang="en-US" spc="-5" dirty="0">
              <a:latin typeface="Carlito"/>
              <a:cs typeface="Carlito"/>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4434840"/>
            <a:ext cx="10039985" cy="1951990"/>
          </a:xfrm>
          <a:prstGeom prst="rect">
            <a:avLst/>
          </a:prstGeom>
        </p:spPr>
        <p:txBody>
          <a:bodyPr>
            <a:normAutofit fontScale="75000"/>
          </a:bodyPr>
          <a:lstStyle/>
          <a:p>
            <a:pPr marL="12700" marR="3951605">
              <a:lnSpc>
                <a:spcPct val="121000"/>
              </a:lnSpc>
              <a:spcBef>
                <a:spcPts val="100"/>
              </a:spcBef>
            </a:pPr>
            <a:r>
              <a:rPr sz="2200" spc="-15" dirty="0">
                <a:solidFill>
                  <a:schemeClr val="tx1"/>
                </a:solidFill>
                <a:latin typeface="Carlito"/>
                <a:cs typeface="Carlito"/>
                <a:sym typeface="+mn-ea"/>
              </a:rPr>
              <a:t>Launch Orbit </a:t>
            </a:r>
            <a:r>
              <a:rPr sz="2200" spc="-25" dirty="0">
                <a:solidFill>
                  <a:schemeClr val="tx1"/>
                </a:solidFill>
                <a:latin typeface="Carlito"/>
                <a:cs typeface="Carlito"/>
                <a:sym typeface="+mn-ea"/>
              </a:rPr>
              <a:t>preferences </a:t>
            </a:r>
            <a:r>
              <a:rPr sz="2200" spc="-5" dirty="0">
                <a:solidFill>
                  <a:schemeClr val="tx1"/>
                </a:solidFill>
                <a:latin typeface="Carlito"/>
                <a:cs typeface="Carlito"/>
                <a:sym typeface="+mn-ea"/>
              </a:rPr>
              <a:t>changed </a:t>
            </a:r>
            <a:r>
              <a:rPr sz="2200" spc="-20" dirty="0">
                <a:solidFill>
                  <a:schemeClr val="tx1"/>
                </a:solidFill>
                <a:latin typeface="Carlito"/>
                <a:cs typeface="Carlito"/>
                <a:sym typeface="+mn-ea"/>
              </a:rPr>
              <a:t>over </a:t>
            </a:r>
            <a:r>
              <a:rPr sz="2200" spc="-10" dirty="0">
                <a:solidFill>
                  <a:schemeClr val="tx1"/>
                </a:solidFill>
                <a:latin typeface="Carlito"/>
                <a:cs typeface="Carlito"/>
                <a:sym typeface="+mn-ea"/>
              </a:rPr>
              <a:t>Flight </a:t>
            </a:r>
            <a:r>
              <a:rPr sz="2200" spc="-50" dirty="0">
                <a:solidFill>
                  <a:schemeClr val="tx1"/>
                </a:solidFill>
                <a:latin typeface="Carlito"/>
                <a:cs typeface="Carlito"/>
                <a:sym typeface="+mn-ea"/>
              </a:rPr>
              <a:t>Number.  </a:t>
            </a:r>
            <a:r>
              <a:rPr sz="2200" spc="-15" dirty="0">
                <a:solidFill>
                  <a:schemeClr val="tx1"/>
                </a:solidFill>
                <a:latin typeface="Carlito"/>
                <a:cs typeface="Carlito"/>
                <a:sym typeface="+mn-ea"/>
              </a:rPr>
              <a:t>Launch </a:t>
            </a:r>
            <a:r>
              <a:rPr sz="2200" spc="-25" dirty="0">
                <a:solidFill>
                  <a:schemeClr val="tx1"/>
                </a:solidFill>
                <a:latin typeface="Carlito"/>
                <a:cs typeface="Carlito"/>
                <a:sym typeface="+mn-ea"/>
              </a:rPr>
              <a:t>Outcome </a:t>
            </a:r>
            <a:r>
              <a:rPr sz="2200" spc="-15" dirty="0">
                <a:solidFill>
                  <a:schemeClr val="tx1"/>
                </a:solidFill>
                <a:latin typeface="Carlito"/>
                <a:cs typeface="Carlito"/>
                <a:sym typeface="+mn-ea"/>
              </a:rPr>
              <a:t>seems to </a:t>
            </a:r>
            <a:r>
              <a:rPr sz="2200" spc="-25" dirty="0">
                <a:solidFill>
                  <a:schemeClr val="tx1"/>
                </a:solidFill>
                <a:latin typeface="Carlito"/>
                <a:cs typeface="Carlito"/>
                <a:sym typeface="+mn-ea"/>
              </a:rPr>
              <a:t>correlate </a:t>
            </a:r>
            <a:r>
              <a:rPr sz="2200" spc="-5" dirty="0">
                <a:solidFill>
                  <a:schemeClr val="tx1"/>
                </a:solidFill>
                <a:latin typeface="Carlito"/>
                <a:cs typeface="Carlito"/>
                <a:sym typeface="+mn-ea"/>
              </a:rPr>
              <a:t>with this</a:t>
            </a:r>
            <a:r>
              <a:rPr sz="2200" spc="120" dirty="0">
                <a:solidFill>
                  <a:schemeClr val="tx1"/>
                </a:solidFill>
                <a:latin typeface="Carlito"/>
                <a:cs typeface="Carlito"/>
                <a:sym typeface="+mn-ea"/>
              </a:rPr>
              <a:t> </a:t>
            </a:r>
            <a:r>
              <a:rPr sz="2200" spc="-25" dirty="0">
                <a:solidFill>
                  <a:schemeClr val="tx1"/>
                </a:solidFill>
                <a:latin typeface="Carlito"/>
                <a:cs typeface="Carlito"/>
                <a:sym typeface="+mn-ea"/>
              </a:rPr>
              <a:t>preference.</a:t>
            </a:r>
            <a:endParaRPr sz="2200">
              <a:solidFill>
                <a:schemeClr val="tx1"/>
              </a:solidFill>
              <a:latin typeface="Carlito"/>
              <a:cs typeface="Carlito"/>
            </a:endParaRPr>
          </a:p>
          <a:p>
            <a:pPr marL="12700" marR="5080">
              <a:lnSpc>
                <a:spcPts val="2330"/>
              </a:lnSpc>
              <a:spcBef>
                <a:spcPts val="135"/>
              </a:spcBef>
            </a:pPr>
            <a:r>
              <a:rPr sz="2200" spc="-15" dirty="0">
                <a:solidFill>
                  <a:schemeClr val="tx1"/>
                </a:solidFill>
                <a:latin typeface="Carlito"/>
                <a:cs typeface="Carlito"/>
                <a:sym typeface="+mn-ea"/>
              </a:rPr>
              <a:t>SpaceX </a:t>
            </a:r>
            <a:r>
              <a:rPr sz="2200" spc="-20" dirty="0">
                <a:solidFill>
                  <a:schemeClr val="tx1"/>
                </a:solidFill>
                <a:latin typeface="Carlito"/>
                <a:cs typeface="Carlito"/>
                <a:sym typeface="+mn-ea"/>
              </a:rPr>
              <a:t>started </a:t>
            </a:r>
            <a:r>
              <a:rPr sz="2200" spc="-5" dirty="0">
                <a:solidFill>
                  <a:schemeClr val="tx1"/>
                </a:solidFill>
                <a:latin typeface="Carlito"/>
                <a:cs typeface="Carlito"/>
                <a:sym typeface="+mn-ea"/>
              </a:rPr>
              <a:t>with </a:t>
            </a:r>
            <a:r>
              <a:rPr sz="2200" spc="-25" dirty="0">
                <a:solidFill>
                  <a:schemeClr val="tx1"/>
                </a:solidFill>
                <a:latin typeface="Carlito"/>
                <a:cs typeface="Carlito"/>
                <a:sym typeface="+mn-ea"/>
              </a:rPr>
              <a:t>LEO </a:t>
            </a:r>
            <a:r>
              <a:rPr sz="2200" spc="-5" dirty="0">
                <a:solidFill>
                  <a:schemeClr val="tx1"/>
                </a:solidFill>
                <a:latin typeface="Carlito"/>
                <a:cs typeface="Carlito"/>
                <a:sym typeface="+mn-ea"/>
              </a:rPr>
              <a:t>orbits which </a:t>
            </a:r>
            <a:r>
              <a:rPr sz="2200" spc="-20" dirty="0">
                <a:solidFill>
                  <a:schemeClr val="tx1"/>
                </a:solidFill>
                <a:latin typeface="Carlito"/>
                <a:cs typeface="Carlito"/>
                <a:sym typeface="+mn-ea"/>
              </a:rPr>
              <a:t>saw </a:t>
            </a:r>
            <a:r>
              <a:rPr sz="2200" spc="-25" dirty="0">
                <a:solidFill>
                  <a:schemeClr val="tx1"/>
                </a:solidFill>
                <a:latin typeface="Carlito"/>
                <a:cs typeface="Carlito"/>
                <a:sym typeface="+mn-ea"/>
              </a:rPr>
              <a:t>moderate </a:t>
            </a:r>
            <a:r>
              <a:rPr sz="2200" spc="-15" dirty="0">
                <a:solidFill>
                  <a:schemeClr val="tx1"/>
                </a:solidFill>
                <a:latin typeface="Carlito"/>
                <a:cs typeface="Carlito"/>
                <a:sym typeface="+mn-ea"/>
              </a:rPr>
              <a:t>success </a:t>
            </a:r>
            <a:r>
              <a:rPr sz="2200" spc="-25" dirty="0">
                <a:solidFill>
                  <a:schemeClr val="tx1"/>
                </a:solidFill>
                <a:latin typeface="Carlito"/>
                <a:cs typeface="Carlito"/>
                <a:sym typeface="+mn-ea"/>
              </a:rPr>
              <a:t>LEO </a:t>
            </a:r>
            <a:r>
              <a:rPr sz="2200" spc="-5" dirty="0">
                <a:solidFill>
                  <a:schemeClr val="tx1"/>
                </a:solidFill>
                <a:latin typeface="Carlito"/>
                <a:cs typeface="Carlito"/>
                <a:sym typeface="+mn-ea"/>
              </a:rPr>
              <a:t>and </a:t>
            </a:r>
            <a:r>
              <a:rPr sz="2200" spc="-25" dirty="0">
                <a:solidFill>
                  <a:schemeClr val="tx1"/>
                </a:solidFill>
                <a:latin typeface="Carlito"/>
                <a:cs typeface="Carlito"/>
                <a:sym typeface="+mn-ea"/>
              </a:rPr>
              <a:t>returned </a:t>
            </a:r>
            <a:r>
              <a:rPr sz="2200" spc="-15" dirty="0">
                <a:solidFill>
                  <a:schemeClr val="tx1"/>
                </a:solidFill>
                <a:latin typeface="Carlito"/>
                <a:cs typeface="Carlito"/>
                <a:sym typeface="+mn-ea"/>
              </a:rPr>
              <a:t>to </a:t>
            </a:r>
            <a:r>
              <a:rPr sz="2200" spc="-25" dirty="0">
                <a:solidFill>
                  <a:schemeClr val="tx1"/>
                </a:solidFill>
                <a:latin typeface="Carlito"/>
                <a:cs typeface="Carlito"/>
                <a:sym typeface="+mn-ea"/>
              </a:rPr>
              <a:t>VLEO </a:t>
            </a:r>
            <a:r>
              <a:rPr sz="2200" dirty="0">
                <a:solidFill>
                  <a:schemeClr val="tx1"/>
                </a:solidFill>
                <a:latin typeface="Carlito"/>
                <a:cs typeface="Carlito"/>
                <a:sym typeface="+mn-ea"/>
              </a:rPr>
              <a:t>in </a:t>
            </a:r>
            <a:r>
              <a:rPr sz="2200" spc="-25" dirty="0">
                <a:solidFill>
                  <a:schemeClr val="tx1"/>
                </a:solidFill>
                <a:latin typeface="Carlito"/>
                <a:cs typeface="Carlito"/>
                <a:sym typeface="+mn-ea"/>
              </a:rPr>
              <a:t>recent </a:t>
            </a:r>
            <a:r>
              <a:rPr sz="2200" spc="-5" dirty="0">
                <a:solidFill>
                  <a:schemeClr val="tx1"/>
                </a:solidFill>
                <a:latin typeface="Carlito"/>
                <a:cs typeface="Carlito"/>
                <a:sym typeface="+mn-ea"/>
              </a:rPr>
              <a:t>launches  </a:t>
            </a:r>
            <a:r>
              <a:rPr sz="2200" spc="-15" dirty="0">
                <a:solidFill>
                  <a:schemeClr val="tx1"/>
                </a:solidFill>
                <a:latin typeface="Carlito"/>
                <a:cs typeface="Carlito"/>
                <a:sym typeface="+mn-ea"/>
              </a:rPr>
              <a:t>SpaceX </a:t>
            </a:r>
            <a:r>
              <a:rPr sz="2200" spc="-20" dirty="0">
                <a:solidFill>
                  <a:schemeClr val="tx1"/>
                </a:solidFill>
                <a:latin typeface="Carlito"/>
                <a:cs typeface="Carlito"/>
                <a:sym typeface="+mn-ea"/>
              </a:rPr>
              <a:t>appears </a:t>
            </a:r>
            <a:r>
              <a:rPr sz="2200" spc="-15" dirty="0">
                <a:solidFill>
                  <a:schemeClr val="tx1"/>
                </a:solidFill>
                <a:latin typeface="Carlito"/>
                <a:cs typeface="Carlito"/>
                <a:sym typeface="+mn-ea"/>
              </a:rPr>
              <a:t>to </a:t>
            </a:r>
            <a:r>
              <a:rPr sz="2200" spc="-25" dirty="0">
                <a:solidFill>
                  <a:schemeClr val="tx1"/>
                </a:solidFill>
                <a:latin typeface="Carlito"/>
                <a:cs typeface="Carlito"/>
                <a:sym typeface="+mn-ea"/>
              </a:rPr>
              <a:t>perform better </a:t>
            </a:r>
            <a:r>
              <a:rPr sz="2200" dirty="0">
                <a:solidFill>
                  <a:schemeClr val="tx1"/>
                </a:solidFill>
                <a:latin typeface="Carlito"/>
                <a:cs typeface="Carlito"/>
                <a:sym typeface="+mn-ea"/>
              </a:rPr>
              <a:t>in </a:t>
            </a:r>
            <a:r>
              <a:rPr sz="2200" spc="-20" dirty="0">
                <a:solidFill>
                  <a:schemeClr val="tx1"/>
                </a:solidFill>
                <a:latin typeface="Carlito"/>
                <a:cs typeface="Carlito"/>
                <a:sym typeface="+mn-ea"/>
              </a:rPr>
              <a:t>lower </a:t>
            </a:r>
            <a:r>
              <a:rPr sz="2200" spc="-5" dirty="0">
                <a:solidFill>
                  <a:schemeClr val="tx1"/>
                </a:solidFill>
                <a:latin typeface="Carlito"/>
                <a:cs typeface="Carlito"/>
                <a:sym typeface="+mn-ea"/>
              </a:rPr>
              <a:t>orbits or </a:t>
            </a:r>
            <a:r>
              <a:rPr sz="2200" spc="-20" dirty="0">
                <a:solidFill>
                  <a:schemeClr val="tx1"/>
                </a:solidFill>
                <a:latin typeface="Carlito"/>
                <a:cs typeface="Carlito"/>
                <a:sym typeface="+mn-ea"/>
              </a:rPr>
              <a:t>Sun-synchronous</a:t>
            </a:r>
            <a:r>
              <a:rPr sz="2200" spc="275" dirty="0">
                <a:solidFill>
                  <a:schemeClr val="tx1"/>
                </a:solidFill>
                <a:latin typeface="Carlito"/>
                <a:cs typeface="Carlito"/>
                <a:sym typeface="+mn-ea"/>
              </a:rPr>
              <a:t> </a:t>
            </a:r>
            <a:r>
              <a:rPr sz="2200" spc="-5" dirty="0">
                <a:solidFill>
                  <a:schemeClr val="tx1"/>
                </a:solidFill>
                <a:latin typeface="Carlito"/>
                <a:cs typeface="Carlito"/>
                <a:sym typeface="+mn-ea"/>
              </a:rPr>
              <a:t>orbits</a:t>
            </a:r>
            <a:endParaRPr sz="2200">
              <a:solidFill>
                <a:schemeClr val="tx1"/>
              </a:solidFill>
              <a:latin typeface="Carlito"/>
              <a:cs typeface="Carlito"/>
            </a:endParaRPr>
          </a:p>
          <a:p>
            <a:pPr marL="0" indent="0">
              <a:lnSpc>
                <a:spcPct val="100000"/>
              </a:lnSpc>
              <a:spcBef>
                <a:spcPts val="1400"/>
              </a:spcBef>
              <a:buNone/>
            </a:pPr>
            <a:endParaRPr lang="en-US" sz="2200">
              <a:solidFill>
                <a:schemeClr val="tx1"/>
              </a:solidFill>
              <a:latin typeface="Carlito"/>
              <a:cs typeface="Carlito"/>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object 7"/>
          <p:cNvSpPr/>
          <p:nvPr/>
        </p:nvSpPr>
        <p:spPr>
          <a:xfrm>
            <a:off x="359410" y="1644650"/>
            <a:ext cx="11520805" cy="2376170"/>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4380230"/>
            <a:ext cx="10252710" cy="2267585"/>
          </a:xfrm>
          <a:prstGeom prst="rect">
            <a:avLst/>
          </a:prstGeom>
        </p:spPr>
        <p:txBody>
          <a:bodyPr>
            <a:normAutofit/>
          </a:bodyPr>
          <a:lstStyle/>
          <a:p>
            <a:pPr marL="12700">
              <a:lnSpc>
                <a:spcPct val="100000"/>
              </a:lnSpc>
              <a:spcBef>
                <a:spcPts val="495"/>
              </a:spcBef>
            </a:pPr>
            <a:r>
              <a:rPr sz="2200" spc="-25" dirty="0">
                <a:solidFill>
                  <a:schemeClr val="tx1"/>
                </a:solidFill>
                <a:latin typeface="Carlito"/>
                <a:cs typeface="Carlito"/>
                <a:sym typeface="+mn-ea"/>
              </a:rPr>
              <a:t>Payload </a:t>
            </a:r>
            <a:r>
              <a:rPr sz="2200" spc="-5" dirty="0">
                <a:solidFill>
                  <a:schemeClr val="tx1"/>
                </a:solidFill>
                <a:latin typeface="Carlito"/>
                <a:cs typeface="Carlito"/>
                <a:sym typeface="+mn-ea"/>
              </a:rPr>
              <a:t>mass </a:t>
            </a:r>
            <a:r>
              <a:rPr sz="2200" spc="-20" dirty="0">
                <a:solidFill>
                  <a:schemeClr val="tx1"/>
                </a:solidFill>
                <a:latin typeface="Carlito"/>
                <a:cs typeface="Carlito"/>
                <a:sym typeface="+mn-ea"/>
              </a:rPr>
              <a:t>seems </a:t>
            </a:r>
            <a:r>
              <a:rPr sz="2200" spc="-15" dirty="0">
                <a:solidFill>
                  <a:schemeClr val="tx1"/>
                </a:solidFill>
                <a:latin typeface="Carlito"/>
                <a:cs typeface="Carlito"/>
                <a:sym typeface="+mn-ea"/>
              </a:rPr>
              <a:t>to </a:t>
            </a:r>
            <a:r>
              <a:rPr sz="2200" spc="-25" dirty="0">
                <a:solidFill>
                  <a:schemeClr val="tx1"/>
                </a:solidFill>
                <a:latin typeface="Carlito"/>
                <a:cs typeface="Carlito"/>
                <a:sym typeface="+mn-ea"/>
              </a:rPr>
              <a:t>correlate </a:t>
            </a:r>
            <a:r>
              <a:rPr sz="2200" spc="-5" dirty="0">
                <a:solidFill>
                  <a:schemeClr val="tx1"/>
                </a:solidFill>
                <a:latin typeface="Carlito"/>
                <a:cs typeface="Carlito"/>
                <a:sym typeface="+mn-ea"/>
              </a:rPr>
              <a:t>with</a:t>
            </a:r>
            <a:r>
              <a:rPr sz="2200" spc="40" dirty="0">
                <a:solidFill>
                  <a:schemeClr val="tx1"/>
                </a:solidFill>
                <a:latin typeface="Carlito"/>
                <a:cs typeface="Carlito"/>
                <a:sym typeface="+mn-ea"/>
              </a:rPr>
              <a:t> </a:t>
            </a:r>
            <a:r>
              <a:rPr sz="2200" spc="-15" dirty="0">
                <a:solidFill>
                  <a:schemeClr val="tx1"/>
                </a:solidFill>
                <a:latin typeface="Carlito"/>
                <a:cs typeface="Carlito"/>
                <a:sym typeface="+mn-ea"/>
              </a:rPr>
              <a:t>orbit</a:t>
            </a:r>
            <a:endParaRPr sz="2200">
              <a:solidFill>
                <a:schemeClr val="tx1"/>
              </a:solidFill>
              <a:latin typeface="Carlito"/>
              <a:cs typeface="Carlito"/>
            </a:endParaRPr>
          </a:p>
          <a:p>
            <a:pPr marL="12700">
              <a:lnSpc>
                <a:spcPct val="100000"/>
              </a:lnSpc>
              <a:spcBef>
                <a:spcPts val="395"/>
              </a:spcBef>
            </a:pPr>
            <a:r>
              <a:rPr sz="2200" spc="-25" dirty="0">
                <a:solidFill>
                  <a:schemeClr val="tx1"/>
                </a:solidFill>
                <a:latin typeface="Carlito"/>
                <a:cs typeface="Carlito"/>
                <a:sym typeface="+mn-ea"/>
              </a:rPr>
              <a:t>LEO </a:t>
            </a:r>
            <a:r>
              <a:rPr sz="2200" spc="-5" dirty="0">
                <a:solidFill>
                  <a:schemeClr val="tx1"/>
                </a:solidFill>
                <a:latin typeface="Carlito"/>
                <a:cs typeface="Carlito"/>
                <a:sym typeface="+mn-ea"/>
              </a:rPr>
              <a:t>and </a:t>
            </a:r>
            <a:r>
              <a:rPr sz="2200" spc="-15" dirty="0">
                <a:solidFill>
                  <a:schemeClr val="tx1"/>
                </a:solidFill>
                <a:latin typeface="Carlito"/>
                <a:cs typeface="Carlito"/>
                <a:sym typeface="+mn-ea"/>
              </a:rPr>
              <a:t>SSO seem to </a:t>
            </a:r>
            <a:r>
              <a:rPr sz="2200" spc="-25" dirty="0">
                <a:solidFill>
                  <a:schemeClr val="tx1"/>
                </a:solidFill>
                <a:latin typeface="Carlito"/>
                <a:cs typeface="Carlito"/>
                <a:sym typeface="+mn-ea"/>
              </a:rPr>
              <a:t>have </a:t>
            </a:r>
            <a:r>
              <a:rPr sz="2200" spc="-20" dirty="0">
                <a:solidFill>
                  <a:schemeClr val="tx1"/>
                </a:solidFill>
                <a:latin typeface="Carlito"/>
                <a:cs typeface="Carlito"/>
                <a:sym typeface="+mn-ea"/>
              </a:rPr>
              <a:t>relatively low payload</a:t>
            </a:r>
            <a:r>
              <a:rPr sz="2200" spc="135" dirty="0">
                <a:solidFill>
                  <a:schemeClr val="tx1"/>
                </a:solidFill>
                <a:latin typeface="Carlito"/>
                <a:cs typeface="Carlito"/>
                <a:sym typeface="+mn-ea"/>
              </a:rPr>
              <a:t> </a:t>
            </a:r>
            <a:r>
              <a:rPr sz="2200" spc="-5" dirty="0">
                <a:solidFill>
                  <a:schemeClr val="tx1"/>
                </a:solidFill>
                <a:latin typeface="Carlito"/>
                <a:cs typeface="Carlito"/>
                <a:sym typeface="+mn-ea"/>
              </a:rPr>
              <a:t>mass</a:t>
            </a:r>
            <a:endParaRPr sz="2200">
              <a:solidFill>
                <a:schemeClr val="tx1"/>
              </a:solidFill>
              <a:latin typeface="Carlito"/>
              <a:cs typeface="Carlito"/>
            </a:endParaRPr>
          </a:p>
          <a:p>
            <a:pPr marL="12700">
              <a:lnSpc>
                <a:spcPct val="100000"/>
              </a:lnSpc>
              <a:spcBef>
                <a:spcPts val="410"/>
              </a:spcBef>
            </a:pPr>
            <a:r>
              <a:rPr sz="2200" spc="-5" dirty="0">
                <a:solidFill>
                  <a:schemeClr val="tx1"/>
                </a:solidFill>
                <a:latin typeface="Carlito"/>
                <a:cs typeface="Carlito"/>
                <a:sym typeface="+mn-ea"/>
              </a:rPr>
              <a:t>The other </a:t>
            </a:r>
            <a:r>
              <a:rPr sz="2200" spc="-20" dirty="0">
                <a:solidFill>
                  <a:schemeClr val="tx1"/>
                </a:solidFill>
                <a:latin typeface="Carlito"/>
                <a:cs typeface="Carlito"/>
                <a:sym typeface="+mn-ea"/>
              </a:rPr>
              <a:t>most successful </a:t>
            </a:r>
            <a:r>
              <a:rPr sz="2200" spc="-5" dirty="0">
                <a:solidFill>
                  <a:schemeClr val="tx1"/>
                </a:solidFill>
                <a:latin typeface="Carlito"/>
                <a:cs typeface="Carlito"/>
                <a:sym typeface="+mn-ea"/>
              </a:rPr>
              <a:t>orbit </a:t>
            </a:r>
            <a:r>
              <a:rPr sz="2200" spc="-20" dirty="0">
                <a:solidFill>
                  <a:schemeClr val="tx1"/>
                </a:solidFill>
                <a:latin typeface="Carlito"/>
                <a:cs typeface="Carlito"/>
                <a:sym typeface="+mn-ea"/>
              </a:rPr>
              <a:t>VLEO </a:t>
            </a:r>
            <a:r>
              <a:rPr sz="2200" spc="-5" dirty="0">
                <a:solidFill>
                  <a:schemeClr val="tx1"/>
                </a:solidFill>
                <a:latin typeface="Carlito"/>
                <a:cs typeface="Carlito"/>
                <a:sym typeface="+mn-ea"/>
              </a:rPr>
              <a:t>only has </a:t>
            </a:r>
            <a:r>
              <a:rPr sz="2200" spc="-10" dirty="0">
                <a:solidFill>
                  <a:schemeClr val="tx1"/>
                </a:solidFill>
                <a:latin typeface="Carlito"/>
                <a:cs typeface="Carlito"/>
                <a:sym typeface="+mn-ea"/>
              </a:rPr>
              <a:t>payload </a:t>
            </a:r>
            <a:r>
              <a:rPr sz="2200" spc="-5" dirty="0">
                <a:solidFill>
                  <a:schemeClr val="tx1"/>
                </a:solidFill>
                <a:latin typeface="Carlito"/>
                <a:cs typeface="Carlito"/>
                <a:sym typeface="+mn-ea"/>
              </a:rPr>
              <a:t>mass </a:t>
            </a:r>
            <a:r>
              <a:rPr sz="2200" spc="-20" dirty="0">
                <a:solidFill>
                  <a:schemeClr val="tx1"/>
                </a:solidFill>
                <a:latin typeface="Carlito"/>
                <a:cs typeface="Carlito"/>
                <a:sym typeface="+mn-ea"/>
              </a:rPr>
              <a:t>values </a:t>
            </a:r>
            <a:r>
              <a:rPr sz="2200" spc="-5" dirty="0">
                <a:solidFill>
                  <a:schemeClr val="tx1"/>
                </a:solidFill>
                <a:latin typeface="Carlito"/>
                <a:cs typeface="Carlito"/>
                <a:sym typeface="+mn-ea"/>
              </a:rPr>
              <a:t>in the higher end of the</a:t>
            </a:r>
            <a:r>
              <a:rPr sz="2200" spc="85" dirty="0">
                <a:solidFill>
                  <a:schemeClr val="tx1"/>
                </a:solidFill>
                <a:latin typeface="Carlito"/>
                <a:cs typeface="Carlito"/>
                <a:sym typeface="+mn-ea"/>
              </a:rPr>
              <a:t> </a:t>
            </a:r>
            <a:r>
              <a:rPr sz="2200" spc="-25" dirty="0">
                <a:solidFill>
                  <a:schemeClr val="tx1"/>
                </a:solidFill>
                <a:latin typeface="Carlito"/>
                <a:cs typeface="Carlito"/>
                <a:sym typeface="+mn-ea"/>
              </a:rPr>
              <a:t>range</a:t>
            </a:r>
            <a:endParaRPr lang="en-US" sz="2200" spc="-25" dirty="0">
              <a:solidFill>
                <a:schemeClr val="tx1"/>
              </a:solidFill>
              <a:latin typeface="Carlito"/>
              <a:cs typeface="Carlito"/>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7" name="object 7"/>
          <p:cNvSpPr/>
          <p:nvPr/>
        </p:nvSpPr>
        <p:spPr>
          <a:xfrm>
            <a:off x="285115" y="1615440"/>
            <a:ext cx="11568430" cy="2376170"/>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4841875"/>
            <a:ext cx="10135870" cy="1579880"/>
          </a:xfrm>
          <a:prstGeom prst="rect">
            <a:avLst/>
          </a:prstGeom>
        </p:spPr>
        <p:txBody>
          <a:bodyPr>
            <a:normAutofit/>
          </a:bodyPr>
          <a:lstStyle/>
          <a:p>
            <a:pPr marL="12700">
              <a:lnSpc>
                <a:spcPct val="100000"/>
              </a:lnSpc>
              <a:spcBef>
                <a:spcPts val="505"/>
              </a:spcBef>
            </a:pPr>
            <a:r>
              <a:rPr sz="2200" spc="-15" dirty="0">
                <a:solidFill>
                  <a:schemeClr val="tx1"/>
                </a:solidFill>
                <a:latin typeface="Carlito"/>
                <a:cs typeface="Carlito"/>
                <a:sym typeface="+mn-ea"/>
              </a:rPr>
              <a:t>Success </a:t>
            </a:r>
            <a:r>
              <a:rPr sz="2200" spc="-20" dirty="0">
                <a:solidFill>
                  <a:schemeClr val="tx1"/>
                </a:solidFill>
                <a:latin typeface="Carlito"/>
                <a:cs typeface="Carlito"/>
                <a:sym typeface="+mn-ea"/>
              </a:rPr>
              <a:t>generally </a:t>
            </a:r>
            <a:r>
              <a:rPr sz="2200" spc="-10" dirty="0">
                <a:solidFill>
                  <a:schemeClr val="tx1"/>
                </a:solidFill>
                <a:latin typeface="Carlito"/>
                <a:cs typeface="Carlito"/>
                <a:sym typeface="+mn-ea"/>
              </a:rPr>
              <a:t>increases </a:t>
            </a:r>
            <a:r>
              <a:rPr sz="2200" spc="-20" dirty="0">
                <a:solidFill>
                  <a:schemeClr val="tx1"/>
                </a:solidFill>
                <a:latin typeface="Carlito"/>
                <a:cs typeface="Carlito"/>
                <a:sym typeface="+mn-ea"/>
              </a:rPr>
              <a:t>over </a:t>
            </a:r>
            <a:r>
              <a:rPr sz="2200" spc="-5" dirty="0">
                <a:solidFill>
                  <a:schemeClr val="tx1"/>
                </a:solidFill>
                <a:latin typeface="Carlito"/>
                <a:cs typeface="Carlito"/>
                <a:sym typeface="+mn-ea"/>
              </a:rPr>
              <a:t>time since </a:t>
            </a:r>
            <a:r>
              <a:rPr sz="2200" spc="-20" dirty="0">
                <a:solidFill>
                  <a:schemeClr val="tx1"/>
                </a:solidFill>
                <a:latin typeface="Carlito"/>
                <a:cs typeface="Carlito"/>
                <a:sym typeface="+mn-ea"/>
              </a:rPr>
              <a:t>2013 </a:t>
            </a:r>
            <a:r>
              <a:rPr sz="2200" spc="-5" dirty="0">
                <a:solidFill>
                  <a:schemeClr val="tx1"/>
                </a:solidFill>
                <a:latin typeface="Carlito"/>
                <a:cs typeface="Carlito"/>
                <a:sym typeface="+mn-ea"/>
              </a:rPr>
              <a:t>with a </a:t>
            </a:r>
            <a:r>
              <a:rPr sz="2200" spc="-10" dirty="0">
                <a:solidFill>
                  <a:schemeClr val="tx1"/>
                </a:solidFill>
                <a:latin typeface="Carlito"/>
                <a:cs typeface="Carlito"/>
                <a:sym typeface="+mn-ea"/>
              </a:rPr>
              <a:t>slight </a:t>
            </a:r>
            <a:r>
              <a:rPr sz="2200" spc="-5" dirty="0">
                <a:solidFill>
                  <a:schemeClr val="tx1"/>
                </a:solidFill>
                <a:latin typeface="Carlito"/>
                <a:cs typeface="Carlito"/>
                <a:sym typeface="+mn-ea"/>
              </a:rPr>
              <a:t>dip </a:t>
            </a:r>
            <a:r>
              <a:rPr sz="2200" dirty="0">
                <a:solidFill>
                  <a:schemeClr val="tx1"/>
                </a:solidFill>
                <a:latin typeface="Carlito"/>
                <a:cs typeface="Carlito"/>
                <a:sym typeface="+mn-ea"/>
              </a:rPr>
              <a:t>in</a:t>
            </a:r>
            <a:r>
              <a:rPr sz="2200" spc="55" dirty="0">
                <a:solidFill>
                  <a:schemeClr val="tx1"/>
                </a:solidFill>
                <a:latin typeface="Carlito"/>
                <a:cs typeface="Carlito"/>
                <a:sym typeface="+mn-ea"/>
              </a:rPr>
              <a:t> </a:t>
            </a:r>
            <a:r>
              <a:rPr sz="2200" spc="-25" dirty="0">
                <a:solidFill>
                  <a:schemeClr val="tx1"/>
                </a:solidFill>
                <a:latin typeface="Carlito"/>
                <a:cs typeface="Carlito"/>
                <a:sym typeface="+mn-ea"/>
              </a:rPr>
              <a:t>2018</a:t>
            </a:r>
            <a:endParaRPr sz="2200">
              <a:solidFill>
                <a:schemeClr val="tx1"/>
              </a:solidFill>
              <a:latin typeface="Carlito"/>
              <a:cs typeface="Carlito"/>
            </a:endParaRPr>
          </a:p>
          <a:p>
            <a:pPr marL="12700">
              <a:lnSpc>
                <a:spcPct val="100000"/>
              </a:lnSpc>
              <a:spcBef>
                <a:spcPts val="405"/>
              </a:spcBef>
            </a:pPr>
            <a:r>
              <a:rPr sz="2200" spc="-20" dirty="0">
                <a:solidFill>
                  <a:schemeClr val="tx1"/>
                </a:solidFill>
                <a:latin typeface="Carlito"/>
                <a:cs typeface="Carlito"/>
                <a:sym typeface="+mn-ea"/>
              </a:rPr>
              <a:t>Success </a:t>
            </a:r>
            <a:r>
              <a:rPr sz="2200" dirty="0">
                <a:solidFill>
                  <a:schemeClr val="tx1"/>
                </a:solidFill>
                <a:latin typeface="Carlito"/>
                <a:cs typeface="Carlito"/>
                <a:sym typeface="+mn-ea"/>
              </a:rPr>
              <a:t>in </a:t>
            </a:r>
            <a:r>
              <a:rPr sz="2200" spc="-25" dirty="0">
                <a:solidFill>
                  <a:schemeClr val="tx1"/>
                </a:solidFill>
                <a:latin typeface="Carlito"/>
                <a:cs typeface="Carlito"/>
                <a:sym typeface="+mn-ea"/>
              </a:rPr>
              <a:t>recent years </a:t>
            </a:r>
            <a:r>
              <a:rPr sz="2200" spc="-15" dirty="0">
                <a:solidFill>
                  <a:schemeClr val="tx1"/>
                </a:solidFill>
                <a:latin typeface="Carlito"/>
                <a:cs typeface="Carlito"/>
                <a:sym typeface="+mn-ea"/>
              </a:rPr>
              <a:t>at </a:t>
            </a:r>
            <a:r>
              <a:rPr sz="2200" spc="-20" dirty="0">
                <a:solidFill>
                  <a:schemeClr val="tx1"/>
                </a:solidFill>
                <a:latin typeface="Carlito"/>
                <a:cs typeface="Carlito"/>
                <a:sym typeface="+mn-ea"/>
              </a:rPr>
              <a:t>around</a:t>
            </a:r>
            <a:r>
              <a:rPr sz="2200" spc="90" dirty="0">
                <a:solidFill>
                  <a:schemeClr val="tx1"/>
                </a:solidFill>
                <a:latin typeface="Carlito"/>
                <a:cs typeface="Carlito"/>
                <a:sym typeface="+mn-ea"/>
              </a:rPr>
              <a:t> </a:t>
            </a:r>
            <a:r>
              <a:rPr sz="2200" spc="-25" dirty="0">
                <a:solidFill>
                  <a:schemeClr val="tx1"/>
                </a:solidFill>
                <a:latin typeface="Carlito"/>
                <a:cs typeface="Carlito"/>
                <a:sym typeface="+mn-ea"/>
              </a:rPr>
              <a:t>80%</a:t>
            </a:r>
            <a:endParaRPr sz="2200">
              <a:solidFill>
                <a:schemeClr val="tx1"/>
              </a:solidFill>
              <a:latin typeface="Carlito"/>
              <a:cs typeface="Carlito"/>
            </a:endParaRPr>
          </a:p>
          <a:p>
            <a:pPr>
              <a:lnSpc>
                <a:spcPct val="100000"/>
              </a:lnSpc>
              <a:spcBef>
                <a:spcPts val="1400"/>
              </a:spcBef>
            </a:pPr>
            <a:endParaRPr lang="en-US" sz="2200">
              <a:solidFill>
                <a:schemeClr val="tx1"/>
              </a:solidFill>
              <a:latin typeface="Carlito"/>
              <a:cs typeface="Carlito"/>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sp>
        <p:nvSpPr>
          <p:cNvPr id="7" name="object 7"/>
          <p:cNvSpPr/>
          <p:nvPr/>
        </p:nvSpPr>
        <p:spPr>
          <a:xfrm>
            <a:off x="2332482" y="1648205"/>
            <a:ext cx="4565904" cy="3049524"/>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7705725" y="3260090"/>
            <a:ext cx="2366645" cy="829945"/>
          </a:xfrm>
          <a:prstGeom prst="rect">
            <a:avLst/>
          </a:prstGeom>
          <a:noFill/>
        </p:spPr>
        <p:txBody>
          <a:bodyPr wrap="square" rtlCol="0" anchor="t">
            <a:spAutoFit/>
          </a:bodyPr>
          <a:p>
            <a:pPr marL="12700" marR="5080">
              <a:lnSpc>
                <a:spcPct val="100000"/>
              </a:lnSpc>
              <a:spcBef>
                <a:spcPts val="95"/>
              </a:spcBef>
            </a:pPr>
            <a:r>
              <a:rPr sz="1600" spc="-20" dirty="0">
                <a:latin typeface="Carlito"/>
                <a:cs typeface="Carlito"/>
                <a:sym typeface="+mn-ea"/>
              </a:rPr>
              <a:t>95% confidence interval  </a:t>
            </a:r>
            <a:r>
              <a:rPr sz="1600" spc="-10" dirty="0">
                <a:latin typeface="Carlito"/>
                <a:cs typeface="Carlito"/>
                <a:sym typeface="+mn-ea"/>
              </a:rPr>
              <a:t>(light blue</a:t>
            </a:r>
            <a:r>
              <a:rPr sz="1600" spc="-100" dirty="0">
                <a:latin typeface="Carlito"/>
                <a:cs typeface="Carlito"/>
                <a:sym typeface="+mn-ea"/>
              </a:rPr>
              <a:t> </a:t>
            </a:r>
            <a:r>
              <a:rPr sz="1600" spc="-10" dirty="0">
                <a:latin typeface="Carlito"/>
                <a:cs typeface="Carlito"/>
                <a:sym typeface="+mn-ea"/>
              </a:rPr>
              <a:t>shading)</a:t>
            </a:r>
            <a:endParaRPr lang="en-US" sz="1600" spc="-10" dirty="0">
              <a:latin typeface="Carlito"/>
              <a:cs typeface="Carlito"/>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026660" y="1894840"/>
            <a:ext cx="6062345" cy="4282440"/>
          </a:xfrm>
          <a:prstGeom prst="rect">
            <a:avLst/>
          </a:prstGeom>
        </p:spPr>
        <p:txBody>
          <a:bodyPr>
            <a:normAutofit fontScale="90000"/>
          </a:bodyPr>
          <a:lstStyle/>
          <a:p>
            <a:pPr marL="12700">
              <a:lnSpc>
                <a:spcPct val="100000"/>
              </a:lnSpc>
              <a:spcBef>
                <a:spcPts val="1300"/>
              </a:spcBef>
            </a:pPr>
            <a:r>
              <a:rPr sz="2200" dirty="0">
                <a:solidFill>
                  <a:srgbClr val="404040"/>
                </a:solidFill>
                <a:latin typeface="Carlito"/>
                <a:cs typeface="Carlito"/>
                <a:sym typeface="+mn-ea"/>
              </a:rPr>
              <a:t>Query unique launch </a:t>
            </a:r>
            <a:r>
              <a:rPr sz="2200" spc="-20" dirty="0">
                <a:solidFill>
                  <a:srgbClr val="404040"/>
                </a:solidFill>
                <a:latin typeface="Carlito"/>
                <a:cs typeface="Carlito"/>
                <a:sym typeface="+mn-ea"/>
              </a:rPr>
              <a:t>site </a:t>
            </a:r>
            <a:r>
              <a:rPr sz="2200" spc="-5" dirty="0">
                <a:solidFill>
                  <a:srgbClr val="404040"/>
                </a:solidFill>
                <a:latin typeface="Carlito"/>
                <a:cs typeface="Carlito"/>
                <a:sym typeface="+mn-ea"/>
              </a:rPr>
              <a:t>names </a:t>
            </a:r>
            <a:r>
              <a:rPr sz="2200" spc="-20" dirty="0">
                <a:solidFill>
                  <a:srgbClr val="404040"/>
                </a:solidFill>
                <a:latin typeface="Carlito"/>
                <a:cs typeface="Carlito"/>
                <a:sym typeface="+mn-ea"/>
              </a:rPr>
              <a:t>from</a:t>
            </a:r>
            <a:r>
              <a:rPr sz="2200" spc="-80" dirty="0">
                <a:solidFill>
                  <a:srgbClr val="404040"/>
                </a:solidFill>
                <a:latin typeface="Carlito"/>
                <a:cs typeface="Carlito"/>
                <a:sym typeface="+mn-ea"/>
              </a:rPr>
              <a:t> </a:t>
            </a:r>
            <a:r>
              <a:rPr sz="2200" spc="-5" dirty="0">
                <a:solidFill>
                  <a:srgbClr val="404040"/>
                </a:solidFill>
                <a:latin typeface="Carlito"/>
                <a:cs typeface="Carlito"/>
                <a:sym typeface="+mn-ea"/>
              </a:rPr>
              <a:t>database.</a:t>
            </a:r>
            <a:endParaRPr sz="2200">
              <a:latin typeface="Carlito"/>
              <a:cs typeface="Carlito"/>
            </a:endParaRPr>
          </a:p>
          <a:p>
            <a:pPr marL="12700">
              <a:lnSpc>
                <a:spcPts val="2300"/>
              </a:lnSpc>
              <a:spcBef>
                <a:spcPts val="1200"/>
              </a:spcBef>
            </a:pPr>
            <a:r>
              <a:rPr sz="2200" spc="-5" dirty="0">
                <a:solidFill>
                  <a:srgbClr val="404040"/>
                </a:solidFill>
                <a:latin typeface="Carlito"/>
                <a:cs typeface="Carlito"/>
                <a:sym typeface="+mn-ea"/>
              </a:rPr>
              <a:t>CCAFS SLC-40 </a:t>
            </a:r>
            <a:r>
              <a:rPr sz="2200" dirty="0">
                <a:solidFill>
                  <a:srgbClr val="404040"/>
                </a:solidFill>
                <a:latin typeface="Carlito"/>
                <a:cs typeface="Carlito"/>
                <a:sym typeface="+mn-ea"/>
              </a:rPr>
              <a:t>and </a:t>
            </a:r>
            <a:r>
              <a:rPr sz="2200" spc="-10" dirty="0">
                <a:solidFill>
                  <a:srgbClr val="404040"/>
                </a:solidFill>
                <a:latin typeface="Carlito"/>
                <a:cs typeface="Carlito"/>
                <a:sym typeface="+mn-ea"/>
              </a:rPr>
              <a:t>CCAFSSLC-40 </a:t>
            </a:r>
            <a:r>
              <a:rPr sz="2200" spc="-25" dirty="0">
                <a:solidFill>
                  <a:srgbClr val="404040"/>
                </a:solidFill>
                <a:latin typeface="Carlito"/>
                <a:cs typeface="Carlito"/>
                <a:sym typeface="+mn-ea"/>
              </a:rPr>
              <a:t>likely </a:t>
            </a:r>
            <a:r>
              <a:rPr sz="2200" dirty="0">
                <a:solidFill>
                  <a:srgbClr val="404040"/>
                </a:solidFill>
                <a:latin typeface="Carlito"/>
                <a:cs typeface="Carlito"/>
                <a:sym typeface="+mn-ea"/>
              </a:rPr>
              <a:t>all </a:t>
            </a:r>
            <a:r>
              <a:rPr sz="2200" spc="-20" dirty="0">
                <a:solidFill>
                  <a:srgbClr val="404040"/>
                </a:solidFill>
                <a:latin typeface="Carlito"/>
                <a:cs typeface="Carlito"/>
                <a:sym typeface="+mn-ea"/>
              </a:rPr>
              <a:t>represent </a:t>
            </a:r>
            <a:r>
              <a:rPr sz="2200" dirty="0">
                <a:solidFill>
                  <a:srgbClr val="404040"/>
                </a:solidFill>
                <a:latin typeface="Carlito"/>
                <a:cs typeface="Carlito"/>
                <a:sym typeface="+mn-ea"/>
              </a:rPr>
              <a:t>the</a:t>
            </a:r>
            <a:r>
              <a:rPr sz="2200" spc="-114" dirty="0">
                <a:solidFill>
                  <a:srgbClr val="404040"/>
                </a:solidFill>
                <a:latin typeface="Carlito"/>
                <a:cs typeface="Carlito"/>
                <a:sym typeface="+mn-ea"/>
              </a:rPr>
              <a:t> </a:t>
            </a:r>
            <a:r>
              <a:rPr sz="2200" spc="-5" dirty="0">
                <a:solidFill>
                  <a:srgbClr val="404040"/>
                </a:solidFill>
                <a:latin typeface="Carlito"/>
                <a:cs typeface="Carlito"/>
                <a:sym typeface="+mn-ea"/>
              </a:rPr>
              <a:t>same</a:t>
            </a:r>
            <a:endParaRPr sz="2200">
              <a:latin typeface="Carlito"/>
              <a:cs typeface="Carlito"/>
            </a:endParaRPr>
          </a:p>
          <a:p>
            <a:pPr marL="12700">
              <a:lnSpc>
                <a:spcPts val="2300"/>
              </a:lnSpc>
            </a:pPr>
            <a:r>
              <a:rPr sz="2200" dirty="0">
                <a:solidFill>
                  <a:srgbClr val="404040"/>
                </a:solidFill>
                <a:latin typeface="Carlito"/>
                <a:cs typeface="Carlito"/>
                <a:sym typeface="+mn-ea"/>
              </a:rPr>
              <a:t>launch </a:t>
            </a:r>
            <a:r>
              <a:rPr sz="2200" spc="-20" dirty="0">
                <a:solidFill>
                  <a:srgbClr val="404040"/>
                </a:solidFill>
                <a:latin typeface="Carlito"/>
                <a:cs typeface="Carlito"/>
                <a:sym typeface="+mn-ea"/>
              </a:rPr>
              <a:t>site </a:t>
            </a:r>
            <a:r>
              <a:rPr sz="2200" dirty="0">
                <a:solidFill>
                  <a:srgbClr val="404040"/>
                </a:solidFill>
                <a:latin typeface="Carlito"/>
                <a:cs typeface="Carlito"/>
                <a:sym typeface="+mn-ea"/>
              </a:rPr>
              <a:t>with </a:t>
            </a:r>
            <a:r>
              <a:rPr sz="2200" spc="-25" dirty="0">
                <a:solidFill>
                  <a:srgbClr val="404040"/>
                </a:solidFill>
                <a:latin typeface="Carlito"/>
                <a:cs typeface="Carlito"/>
                <a:sym typeface="+mn-ea"/>
              </a:rPr>
              <a:t>data </a:t>
            </a:r>
            <a:r>
              <a:rPr sz="2200" spc="-5" dirty="0">
                <a:solidFill>
                  <a:srgbClr val="404040"/>
                </a:solidFill>
                <a:latin typeface="Carlito"/>
                <a:cs typeface="Carlito"/>
                <a:sym typeface="+mn-ea"/>
              </a:rPr>
              <a:t>entry</a:t>
            </a:r>
            <a:r>
              <a:rPr sz="2200" spc="-35" dirty="0">
                <a:solidFill>
                  <a:srgbClr val="404040"/>
                </a:solidFill>
                <a:latin typeface="Carlito"/>
                <a:cs typeface="Carlito"/>
                <a:sym typeface="+mn-ea"/>
              </a:rPr>
              <a:t> </a:t>
            </a:r>
            <a:r>
              <a:rPr sz="2200" spc="-25" dirty="0">
                <a:solidFill>
                  <a:srgbClr val="404040"/>
                </a:solidFill>
                <a:latin typeface="Carlito"/>
                <a:cs typeface="Carlito"/>
                <a:sym typeface="+mn-ea"/>
              </a:rPr>
              <a:t>errors.</a:t>
            </a:r>
            <a:endParaRPr sz="2200">
              <a:latin typeface="Carlito"/>
              <a:cs typeface="Carlito"/>
            </a:endParaRPr>
          </a:p>
          <a:p>
            <a:pPr marL="12700" marR="2114550">
              <a:lnSpc>
                <a:spcPct val="142000"/>
              </a:lnSpc>
              <a:spcBef>
                <a:spcPts val="110"/>
              </a:spcBef>
            </a:pPr>
            <a:r>
              <a:rPr sz="2200" spc="-5" dirty="0">
                <a:solidFill>
                  <a:srgbClr val="404040"/>
                </a:solidFill>
                <a:latin typeface="Carlito"/>
                <a:cs typeface="Carlito"/>
                <a:sym typeface="+mn-ea"/>
              </a:rPr>
              <a:t>CCAFS </a:t>
            </a:r>
            <a:r>
              <a:rPr sz="2200" spc="-15" dirty="0">
                <a:solidFill>
                  <a:srgbClr val="404040"/>
                </a:solidFill>
                <a:latin typeface="Carlito"/>
                <a:cs typeface="Carlito"/>
                <a:sym typeface="+mn-ea"/>
              </a:rPr>
              <a:t>LC-40 </a:t>
            </a:r>
            <a:r>
              <a:rPr sz="2200" spc="-20" dirty="0">
                <a:solidFill>
                  <a:srgbClr val="404040"/>
                </a:solidFill>
                <a:latin typeface="Carlito"/>
                <a:cs typeface="Carlito"/>
                <a:sym typeface="+mn-ea"/>
              </a:rPr>
              <a:t>was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previous </a:t>
            </a:r>
            <a:r>
              <a:rPr sz="2200" spc="-5" dirty="0">
                <a:solidFill>
                  <a:srgbClr val="404040"/>
                </a:solidFill>
                <a:latin typeface="Carlito"/>
                <a:cs typeface="Carlito"/>
                <a:sym typeface="+mn-ea"/>
              </a:rPr>
              <a:t>name.  </a:t>
            </a:r>
            <a:r>
              <a:rPr sz="2200" spc="-25" dirty="0">
                <a:solidFill>
                  <a:srgbClr val="404040"/>
                </a:solidFill>
                <a:latin typeface="Carlito"/>
                <a:cs typeface="Carlito"/>
                <a:sym typeface="+mn-ea"/>
              </a:rPr>
              <a:t>Likely </a:t>
            </a:r>
            <a:r>
              <a:rPr sz="2200" spc="-5" dirty="0">
                <a:solidFill>
                  <a:srgbClr val="404040"/>
                </a:solidFill>
                <a:latin typeface="Carlito"/>
                <a:cs typeface="Carlito"/>
                <a:sym typeface="+mn-ea"/>
              </a:rPr>
              <a:t>only </a:t>
            </a:r>
            <a:r>
              <a:rPr sz="2200" dirty="0">
                <a:solidFill>
                  <a:srgbClr val="404040"/>
                </a:solidFill>
                <a:latin typeface="Carlito"/>
                <a:cs typeface="Carlito"/>
                <a:sym typeface="+mn-ea"/>
              </a:rPr>
              <a:t>3 unique </a:t>
            </a:r>
            <a:r>
              <a:rPr sz="2200" spc="-5" dirty="0">
                <a:solidFill>
                  <a:srgbClr val="404040"/>
                </a:solidFill>
                <a:latin typeface="Carlito"/>
                <a:cs typeface="Carlito"/>
                <a:sym typeface="+mn-ea"/>
              </a:rPr>
              <a:t>launch_site values:  CCAFS SLC-40, KSC LC-39A,</a:t>
            </a:r>
            <a:r>
              <a:rPr sz="2200" spc="-310" dirty="0">
                <a:solidFill>
                  <a:srgbClr val="404040"/>
                </a:solidFill>
                <a:latin typeface="Carlito"/>
                <a:cs typeface="Carlito"/>
                <a:sym typeface="+mn-ea"/>
              </a:rPr>
              <a:t> </a:t>
            </a:r>
            <a:r>
              <a:rPr sz="2200" spc="-40" dirty="0">
                <a:solidFill>
                  <a:srgbClr val="404040"/>
                </a:solidFill>
                <a:latin typeface="Carlito"/>
                <a:cs typeface="Carlito"/>
                <a:sym typeface="+mn-ea"/>
              </a:rPr>
              <a:t>VAFB </a:t>
            </a:r>
            <a:r>
              <a:rPr sz="2200" spc="-10" dirty="0">
                <a:solidFill>
                  <a:srgbClr val="404040"/>
                </a:solidFill>
                <a:latin typeface="Carlito"/>
                <a:cs typeface="Carlito"/>
                <a:sym typeface="+mn-ea"/>
              </a:rPr>
              <a:t>SLC-4E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sp>
        <p:nvSpPr>
          <p:cNvPr id="2" name="object 5"/>
          <p:cNvSpPr/>
          <p:nvPr/>
        </p:nvSpPr>
        <p:spPr>
          <a:xfrm>
            <a:off x="1182624" y="2010155"/>
            <a:ext cx="3220212" cy="2763012"/>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9123045" y="2869565"/>
            <a:ext cx="2475865" cy="3307715"/>
          </a:xfrm>
          <a:prstGeom prst="rect">
            <a:avLst/>
          </a:prstGeom>
        </p:spPr>
        <p:txBody>
          <a:bodyPr>
            <a:normAutofit/>
          </a:bodyPr>
          <a:lstStyle/>
          <a:p>
            <a:pPr marL="12700" marR="5080">
              <a:lnSpc>
                <a:spcPts val="2160"/>
              </a:lnSpc>
              <a:spcBef>
                <a:spcPts val="375"/>
              </a:spcBef>
            </a:pPr>
            <a:r>
              <a:rPr sz="2200" spc="-35" dirty="0">
                <a:solidFill>
                  <a:srgbClr val="404040"/>
                </a:solidFill>
                <a:latin typeface="Carlito"/>
                <a:cs typeface="Carlito"/>
                <a:sym typeface="+mn-ea"/>
              </a:rPr>
              <a:t>First </a:t>
            </a:r>
            <a:r>
              <a:rPr sz="2200" spc="-20" dirty="0">
                <a:solidFill>
                  <a:srgbClr val="404040"/>
                </a:solidFill>
                <a:latin typeface="Carlito"/>
                <a:cs typeface="Carlito"/>
                <a:sym typeface="+mn-ea"/>
              </a:rPr>
              <a:t>five </a:t>
            </a:r>
            <a:r>
              <a:rPr sz="2200" spc="-5" dirty="0">
                <a:solidFill>
                  <a:srgbClr val="404040"/>
                </a:solidFill>
                <a:latin typeface="Carlito"/>
                <a:cs typeface="Carlito"/>
                <a:sym typeface="+mn-ea"/>
              </a:rPr>
              <a:t>entries  </a:t>
            </a:r>
            <a:r>
              <a:rPr sz="2200" dirty="0">
                <a:solidFill>
                  <a:srgbClr val="404040"/>
                </a:solidFill>
                <a:latin typeface="Carlito"/>
                <a:cs typeface="Carlito"/>
                <a:sym typeface="+mn-ea"/>
              </a:rPr>
              <a:t>in </a:t>
            </a:r>
            <a:r>
              <a:rPr sz="2200" spc="-5" dirty="0">
                <a:solidFill>
                  <a:srgbClr val="404040"/>
                </a:solidFill>
                <a:latin typeface="Carlito"/>
                <a:cs typeface="Carlito"/>
                <a:sym typeface="+mn-ea"/>
              </a:rPr>
              <a:t>database with  Launch </a:t>
            </a:r>
            <a:r>
              <a:rPr sz="2200" spc="-15" dirty="0">
                <a:solidFill>
                  <a:srgbClr val="404040"/>
                </a:solidFill>
                <a:latin typeface="Carlito"/>
                <a:cs typeface="Carlito"/>
                <a:sym typeface="+mn-ea"/>
              </a:rPr>
              <a:t>Site</a:t>
            </a:r>
            <a:r>
              <a:rPr sz="2200" spc="-100" dirty="0">
                <a:solidFill>
                  <a:srgbClr val="404040"/>
                </a:solidFill>
                <a:latin typeface="Carlito"/>
                <a:cs typeface="Carlito"/>
                <a:sym typeface="+mn-ea"/>
              </a:rPr>
              <a:t> </a:t>
            </a:r>
            <a:r>
              <a:rPr sz="2200" spc="-5" dirty="0">
                <a:solidFill>
                  <a:srgbClr val="404040"/>
                </a:solidFill>
                <a:latin typeface="Carlito"/>
                <a:cs typeface="Carlito"/>
                <a:sym typeface="+mn-ea"/>
              </a:rPr>
              <a:t>name  </a:t>
            </a:r>
            <a:r>
              <a:rPr sz="2200" dirty="0">
                <a:solidFill>
                  <a:srgbClr val="404040"/>
                </a:solidFill>
                <a:latin typeface="Carlito"/>
                <a:cs typeface="Carlito"/>
                <a:sym typeface="+mn-ea"/>
              </a:rPr>
              <a:t>beginning </a:t>
            </a:r>
            <a:r>
              <a:rPr sz="2200" spc="-5" dirty="0">
                <a:solidFill>
                  <a:srgbClr val="404040"/>
                </a:solidFill>
                <a:latin typeface="Carlito"/>
                <a:cs typeface="Carlito"/>
                <a:sym typeface="+mn-ea"/>
              </a:rPr>
              <a:t>with  </a:t>
            </a:r>
            <a:r>
              <a:rPr sz="2200" dirty="0">
                <a:solidFill>
                  <a:srgbClr val="404040"/>
                </a:solidFill>
                <a:latin typeface="Carlito"/>
                <a:cs typeface="Carlito"/>
                <a:sym typeface="+mn-ea"/>
              </a:rPr>
              <a:t>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sp>
        <p:nvSpPr>
          <p:cNvPr id="2" name="object 5"/>
          <p:cNvSpPr/>
          <p:nvPr/>
        </p:nvSpPr>
        <p:spPr>
          <a:xfrm>
            <a:off x="501142" y="1948433"/>
            <a:ext cx="8272272" cy="3331464"/>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553960" y="1825625"/>
            <a:ext cx="3406140" cy="4351655"/>
          </a:xfrm>
          <a:prstGeom prst="rect">
            <a:avLst/>
          </a:prstGeom>
        </p:spPr>
        <p:txBody>
          <a:bodyPr>
            <a:normAutofit/>
          </a:bodyPr>
          <a:lstStyle/>
          <a:p>
            <a:pPr marL="12700" marR="5715">
              <a:lnSpc>
                <a:spcPts val="2160"/>
              </a:lnSpc>
              <a:spcBef>
                <a:spcPts val="375"/>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sums </a:t>
            </a:r>
            <a:r>
              <a:rPr sz="2200" dirty="0">
                <a:solidFill>
                  <a:srgbClr val="404040"/>
                </a:solidFill>
                <a:latin typeface="Carlito"/>
                <a:cs typeface="Carlito"/>
                <a:sym typeface="+mn-ea"/>
              </a:rPr>
              <a:t>the </a:t>
            </a:r>
            <a:r>
              <a:rPr sz="2200" spc="-25" dirty="0">
                <a:solidFill>
                  <a:srgbClr val="404040"/>
                </a:solidFill>
                <a:latin typeface="Carlito"/>
                <a:cs typeface="Carlito"/>
                <a:sym typeface="+mn-ea"/>
              </a:rPr>
              <a:t>total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 </a:t>
            </a:r>
            <a:r>
              <a:rPr sz="2200" dirty="0">
                <a:solidFill>
                  <a:srgbClr val="404040"/>
                </a:solidFill>
                <a:latin typeface="Carlito"/>
                <a:cs typeface="Carlito"/>
                <a:sym typeface="+mn-ea"/>
              </a:rPr>
              <a:t>in kg </a:t>
            </a:r>
            <a:r>
              <a:rPr sz="2200" spc="-15" dirty="0">
                <a:solidFill>
                  <a:srgbClr val="404040"/>
                </a:solidFill>
                <a:latin typeface="Carlito"/>
                <a:cs typeface="Carlito"/>
                <a:sym typeface="+mn-ea"/>
              </a:rPr>
              <a:t>where </a:t>
            </a:r>
            <a:r>
              <a:rPr sz="2200" dirty="0">
                <a:solidFill>
                  <a:srgbClr val="404040"/>
                </a:solidFill>
                <a:latin typeface="Carlito"/>
                <a:cs typeface="Carlito"/>
                <a:sym typeface="+mn-ea"/>
              </a:rPr>
              <a:t>NASA </a:t>
            </a:r>
            <a:r>
              <a:rPr sz="2200" spc="-20" dirty="0">
                <a:solidFill>
                  <a:srgbClr val="404040"/>
                </a:solidFill>
                <a:latin typeface="Carlito"/>
                <a:cs typeface="Carlito"/>
                <a:sym typeface="+mn-ea"/>
              </a:rPr>
              <a:t>was </a:t>
            </a:r>
            <a:r>
              <a:rPr sz="2200" dirty="0">
                <a:solidFill>
                  <a:srgbClr val="404040"/>
                </a:solidFill>
                <a:latin typeface="Carlito"/>
                <a:cs typeface="Carlito"/>
                <a:sym typeface="+mn-ea"/>
              </a:rPr>
              <a:t>the  </a:t>
            </a:r>
            <a:r>
              <a:rPr sz="2200" spc="-60" dirty="0">
                <a:solidFill>
                  <a:srgbClr val="404040"/>
                </a:solidFill>
                <a:latin typeface="Carlito"/>
                <a:cs typeface="Carlito"/>
                <a:sym typeface="+mn-ea"/>
              </a:rPr>
              <a:t>customer.</a:t>
            </a:r>
            <a:endParaRPr sz="2200">
              <a:latin typeface="Carlito"/>
              <a:cs typeface="Carlito"/>
            </a:endParaRPr>
          </a:p>
          <a:p>
            <a:pPr marL="12700" marR="5080">
              <a:lnSpc>
                <a:spcPct val="90000"/>
              </a:lnSpc>
              <a:spcBef>
                <a:spcPts val="1370"/>
              </a:spcBef>
            </a:pPr>
            <a:r>
              <a:rPr sz="2200" spc="-15" dirty="0">
                <a:solidFill>
                  <a:srgbClr val="404040"/>
                </a:solidFill>
                <a:latin typeface="Carlito"/>
                <a:cs typeface="Carlito"/>
                <a:sym typeface="+mn-ea"/>
              </a:rPr>
              <a:t>CRS </a:t>
            </a:r>
            <a:r>
              <a:rPr sz="2200" spc="-20" dirty="0">
                <a:solidFill>
                  <a:srgbClr val="404040"/>
                </a:solidFill>
                <a:latin typeface="Carlito"/>
                <a:cs typeface="Carlito"/>
                <a:sym typeface="+mn-ea"/>
              </a:rPr>
              <a:t>stands </a:t>
            </a:r>
            <a:r>
              <a:rPr sz="2200" spc="-25" dirty="0">
                <a:solidFill>
                  <a:srgbClr val="404040"/>
                </a:solidFill>
                <a:latin typeface="Carlito"/>
                <a:cs typeface="Carlito"/>
                <a:sym typeface="+mn-ea"/>
              </a:rPr>
              <a:t>for </a:t>
            </a:r>
            <a:r>
              <a:rPr sz="2200" spc="-10" dirty="0">
                <a:solidFill>
                  <a:srgbClr val="404040"/>
                </a:solidFill>
                <a:latin typeface="Carlito"/>
                <a:cs typeface="Carlito"/>
                <a:sym typeface="+mn-ea"/>
              </a:rPr>
              <a:t>Commercial  </a:t>
            </a:r>
            <a:r>
              <a:rPr sz="2200" spc="-5" dirty="0">
                <a:solidFill>
                  <a:srgbClr val="404040"/>
                </a:solidFill>
                <a:latin typeface="Carlito"/>
                <a:cs typeface="Carlito"/>
                <a:sym typeface="+mn-ea"/>
              </a:rPr>
              <a:t>Resupply </a:t>
            </a:r>
            <a:r>
              <a:rPr sz="2200" dirty="0">
                <a:solidFill>
                  <a:srgbClr val="404040"/>
                </a:solidFill>
                <a:latin typeface="Carlito"/>
                <a:cs typeface="Carlito"/>
                <a:sym typeface="+mn-ea"/>
              </a:rPr>
              <a:t>Services which</a:t>
            </a:r>
            <a:r>
              <a:rPr sz="2200" spc="-90" dirty="0">
                <a:solidFill>
                  <a:srgbClr val="404040"/>
                </a:solidFill>
                <a:latin typeface="Carlito"/>
                <a:cs typeface="Carlito"/>
                <a:sym typeface="+mn-ea"/>
              </a:rPr>
              <a:t> </a:t>
            </a:r>
            <a:r>
              <a:rPr sz="2200" spc="-20" dirty="0">
                <a:solidFill>
                  <a:srgbClr val="404040"/>
                </a:solidFill>
                <a:latin typeface="Carlito"/>
                <a:cs typeface="Carlito"/>
                <a:sym typeface="+mn-ea"/>
              </a:rPr>
              <a:t>indicates  </a:t>
            </a:r>
            <a:r>
              <a:rPr sz="2200" spc="-5" dirty="0">
                <a:solidFill>
                  <a:srgbClr val="404040"/>
                </a:solidFill>
                <a:latin typeface="Carlito"/>
                <a:cs typeface="Carlito"/>
                <a:sym typeface="+mn-ea"/>
              </a:rPr>
              <a:t>that </a:t>
            </a:r>
            <a:r>
              <a:rPr sz="2200" dirty="0">
                <a:solidFill>
                  <a:srgbClr val="404040"/>
                </a:solidFill>
                <a:latin typeface="Carlito"/>
                <a:cs typeface="Carlito"/>
                <a:sym typeface="+mn-ea"/>
              </a:rPr>
              <a:t>these </a:t>
            </a:r>
            <a:r>
              <a:rPr sz="2200" spc="-10" dirty="0">
                <a:solidFill>
                  <a:srgbClr val="404040"/>
                </a:solidFill>
                <a:latin typeface="Carlito"/>
                <a:cs typeface="Carlito"/>
                <a:sym typeface="+mn-ea"/>
              </a:rPr>
              <a:t>payloads </a:t>
            </a:r>
            <a:r>
              <a:rPr sz="2200" spc="-20" dirty="0">
                <a:solidFill>
                  <a:srgbClr val="404040"/>
                </a:solidFill>
                <a:latin typeface="Carlito"/>
                <a:cs typeface="Carlito"/>
                <a:sym typeface="+mn-ea"/>
              </a:rPr>
              <a:t>were sent to  </a:t>
            </a:r>
            <a:r>
              <a:rPr sz="2200" dirty="0">
                <a:solidFill>
                  <a:srgbClr val="404040"/>
                </a:solidFill>
                <a:latin typeface="Carlito"/>
                <a:cs typeface="Carlito"/>
                <a:sym typeface="+mn-ea"/>
              </a:rPr>
              <a:t>the </a:t>
            </a:r>
            <a:r>
              <a:rPr sz="2200" spc="-10" dirty="0">
                <a:solidFill>
                  <a:srgbClr val="404040"/>
                </a:solidFill>
                <a:latin typeface="Carlito"/>
                <a:cs typeface="Carlito"/>
                <a:sym typeface="+mn-ea"/>
              </a:rPr>
              <a:t>International </a:t>
            </a:r>
            <a:r>
              <a:rPr sz="2200" dirty="0">
                <a:solidFill>
                  <a:srgbClr val="404040"/>
                </a:solidFill>
                <a:latin typeface="Carlito"/>
                <a:cs typeface="Carlito"/>
                <a:sym typeface="+mn-ea"/>
              </a:rPr>
              <a:t>Space </a:t>
            </a:r>
            <a:r>
              <a:rPr sz="2200" spc="-20" dirty="0">
                <a:solidFill>
                  <a:srgbClr val="404040"/>
                </a:solidFill>
                <a:latin typeface="Carlito"/>
                <a:cs typeface="Carlito"/>
                <a:sym typeface="+mn-ea"/>
              </a:rPr>
              <a:t>Station  </a:t>
            </a:r>
            <a:r>
              <a:rPr sz="2200" dirty="0">
                <a:solidFill>
                  <a:srgbClr val="404040"/>
                </a:solidFill>
                <a:latin typeface="Carlito"/>
                <a:cs typeface="Carlito"/>
                <a:sym typeface="+mn-ea"/>
              </a:rPr>
              <a:t>(ISS).</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sp>
        <p:nvSpPr>
          <p:cNvPr id="2" name="object 5"/>
          <p:cNvSpPr/>
          <p:nvPr/>
        </p:nvSpPr>
        <p:spPr>
          <a:xfrm>
            <a:off x="1274063" y="2263139"/>
            <a:ext cx="5687568" cy="2554224"/>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07705" y="2387600"/>
            <a:ext cx="3164205" cy="3302635"/>
          </a:xfrm>
          <a:prstGeom prst="rect">
            <a:avLst/>
          </a:prstGeom>
        </p:spPr>
        <p:txBody>
          <a:bodyPr>
            <a:normAutofit fontScale="90000"/>
          </a:bodyPr>
          <a:lstStyle/>
          <a:p>
            <a:pPr marL="12700" marR="172085">
              <a:lnSpc>
                <a:spcPct val="92000"/>
              </a:lnSpc>
              <a:spcBef>
                <a:spcPts val="30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calculates</a:t>
            </a:r>
            <a:r>
              <a:rPr sz="2200" spc="-204" dirty="0">
                <a:solidFill>
                  <a:srgbClr val="404040"/>
                </a:solidFill>
                <a:latin typeface="Carlito"/>
                <a:cs typeface="Carlito"/>
                <a:sym typeface="+mn-ea"/>
              </a:rPr>
              <a:t> </a:t>
            </a:r>
            <a:r>
              <a:rPr sz="2200" dirty="0">
                <a:solidFill>
                  <a:srgbClr val="404040"/>
                </a:solidFill>
                <a:latin typeface="Carlito"/>
                <a:cs typeface="Carlito"/>
                <a:sym typeface="+mn-ea"/>
              </a:rPr>
              <a:t>the  </a:t>
            </a:r>
            <a:r>
              <a:rPr sz="2200" spc="-40" dirty="0">
                <a:solidFill>
                  <a:srgbClr val="404040"/>
                </a:solidFill>
                <a:latin typeface="Carlito"/>
                <a:cs typeface="Carlito"/>
                <a:sym typeface="+mn-ea"/>
              </a:rPr>
              <a:t>average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 or  </a:t>
            </a:r>
            <a:r>
              <a:rPr sz="2200" dirty="0">
                <a:solidFill>
                  <a:srgbClr val="404040"/>
                </a:solidFill>
                <a:latin typeface="Carlito"/>
                <a:cs typeface="Carlito"/>
                <a:sym typeface="+mn-ea"/>
              </a:rPr>
              <a:t>launches which </a:t>
            </a:r>
            <a:r>
              <a:rPr sz="2200" spc="-5" dirty="0">
                <a:solidFill>
                  <a:srgbClr val="404040"/>
                </a:solidFill>
                <a:latin typeface="Carlito"/>
                <a:cs typeface="Carlito"/>
                <a:sym typeface="+mn-ea"/>
              </a:rPr>
              <a:t>used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 </a:t>
            </a:r>
            <a:r>
              <a:rPr sz="2200" dirty="0">
                <a:solidFill>
                  <a:srgbClr val="404040"/>
                </a:solidFill>
                <a:latin typeface="Carlito"/>
                <a:cs typeface="Carlito"/>
                <a:sym typeface="+mn-ea"/>
              </a:rPr>
              <a:t>F9</a:t>
            </a:r>
            <a:r>
              <a:rPr sz="2200" spc="-35" dirty="0">
                <a:solidFill>
                  <a:srgbClr val="404040"/>
                </a:solidFill>
                <a:latin typeface="Carlito"/>
                <a:cs typeface="Carlito"/>
                <a:sym typeface="+mn-ea"/>
              </a:rPr>
              <a:t> </a:t>
            </a:r>
            <a:r>
              <a:rPr sz="2200" dirty="0">
                <a:solidFill>
                  <a:srgbClr val="404040"/>
                </a:solidFill>
                <a:latin typeface="Carlito"/>
                <a:cs typeface="Carlito"/>
                <a:sym typeface="+mn-ea"/>
              </a:rPr>
              <a:t>v1.1</a:t>
            </a:r>
            <a:endParaRPr sz="2200">
              <a:latin typeface="Carlito"/>
              <a:cs typeface="Carlito"/>
            </a:endParaRPr>
          </a:p>
          <a:p>
            <a:pPr marL="12700" marR="5080">
              <a:lnSpc>
                <a:spcPct val="92000"/>
              </a:lnSpc>
              <a:spcBef>
                <a:spcPts val="1400"/>
              </a:spcBef>
            </a:pPr>
            <a:r>
              <a:rPr sz="2200" spc="-40" dirty="0">
                <a:solidFill>
                  <a:srgbClr val="404040"/>
                </a:solidFill>
                <a:latin typeface="Carlito"/>
                <a:cs typeface="Carlito"/>
                <a:sym typeface="+mn-ea"/>
              </a:rPr>
              <a:t>Average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 of  </a:t>
            </a:r>
            <a:r>
              <a:rPr sz="2200" dirty="0">
                <a:solidFill>
                  <a:srgbClr val="404040"/>
                </a:solidFill>
                <a:latin typeface="Carlito"/>
                <a:cs typeface="Carlito"/>
                <a:sym typeface="+mn-ea"/>
              </a:rPr>
              <a:t>F9 1.1 </a:t>
            </a:r>
            <a:r>
              <a:rPr sz="2200" spc="-5" dirty="0">
                <a:solidFill>
                  <a:srgbClr val="404040"/>
                </a:solidFill>
                <a:latin typeface="Carlito"/>
                <a:cs typeface="Carlito"/>
                <a:sym typeface="+mn-ea"/>
              </a:rPr>
              <a:t>is on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low </a:t>
            </a:r>
            <a:r>
              <a:rPr sz="2200" dirty="0">
                <a:solidFill>
                  <a:srgbClr val="404040"/>
                </a:solidFill>
                <a:latin typeface="Carlito"/>
                <a:cs typeface="Carlito"/>
                <a:sym typeface="+mn-ea"/>
              </a:rPr>
              <a:t>end</a:t>
            </a:r>
            <a:r>
              <a:rPr sz="2200" spc="-235" dirty="0">
                <a:solidFill>
                  <a:srgbClr val="404040"/>
                </a:solidFill>
                <a:latin typeface="Carlito"/>
                <a:cs typeface="Carlito"/>
                <a:sym typeface="+mn-ea"/>
              </a:rPr>
              <a:t> </a:t>
            </a:r>
            <a:r>
              <a:rPr sz="2200" spc="-5" dirty="0">
                <a:solidFill>
                  <a:srgbClr val="404040"/>
                </a:solidFill>
                <a:latin typeface="Carlito"/>
                <a:cs typeface="Carlito"/>
                <a:sym typeface="+mn-ea"/>
              </a:rPr>
              <a:t>of  our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a:t>
            </a:r>
            <a:r>
              <a:rPr sz="2200" spc="-114" dirty="0">
                <a:solidFill>
                  <a:srgbClr val="404040"/>
                </a:solidFill>
                <a:latin typeface="Carlito"/>
                <a:cs typeface="Carlito"/>
                <a:sym typeface="+mn-ea"/>
              </a:rPr>
              <a:t> </a:t>
            </a:r>
            <a:r>
              <a:rPr sz="2200" spc="-20" dirty="0">
                <a:solidFill>
                  <a:srgbClr val="404040"/>
                </a:solidFill>
                <a:latin typeface="Carlito"/>
                <a:cs typeface="Carlito"/>
                <a:sym typeface="+mn-ea"/>
              </a:rPr>
              <a:t>range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sp>
        <p:nvSpPr>
          <p:cNvPr id="2" name="object 5"/>
          <p:cNvSpPr/>
          <p:nvPr/>
        </p:nvSpPr>
        <p:spPr>
          <a:xfrm>
            <a:off x="1208532" y="2127504"/>
            <a:ext cx="6364224" cy="2869692"/>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486015" y="1825625"/>
            <a:ext cx="3822700" cy="3801110"/>
          </a:xfrm>
          <a:prstGeom prst="rect">
            <a:avLst/>
          </a:prstGeom>
        </p:spPr>
        <p:txBody>
          <a:bodyPr lIns="91440" tIns="45720" rIns="91440" bIns="45720" anchor="t">
            <a:normAutofit/>
          </a:bodyPr>
          <a:lstStyle/>
          <a:p>
            <a:pPr marL="12700" marR="135255">
              <a:lnSpc>
                <a:spcPct val="92000"/>
              </a:lnSpc>
              <a:spcBef>
                <a:spcPts val="30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returns </a:t>
            </a:r>
            <a:r>
              <a:rPr sz="2200" dirty="0">
                <a:solidFill>
                  <a:srgbClr val="404040"/>
                </a:solidFill>
                <a:latin typeface="Carlito"/>
                <a:cs typeface="Carlito"/>
                <a:sym typeface="+mn-ea"/>
              </a:rPr>
              <a:t>the </a:t>
            </a:r>
            <a:r>
              <a:rPr sz="2200" spc="-35" dirty="0">
                <a:solidFill>
                  <a:srgbClr val="404040"/>
                </a:solidFill>
                <a:latin typeface="Carlito"/>
                <a:cs typeface="Carlito"/>
                <a:sym typeface="+mn-ea"/>
              </a:rPr>
              <a:t>first  </a:t>
            </a:r>
            <a:r>
              <a:rPr sz="2200" spc="-5" dirty="0">
                <a:solidFill>
                  <a:srgbClr val="404040"/>
                </a:solidFill>
                <a:latin typeface="Carlito"/>
                <a:cs typeface="Carlito"/>
                <a:sym typeface="+mn-ea"/>
              </a:rPr>
              <a:t>successful </a:t>
            </a:r>
            <a:r>
              <a:rPr sz="2200" spc="-15" dirty="0">
                <a:solidFill>
                  <a:srgbClr val="404040"/>
                </a:solidFill>
                <a:latin typeface="Carlito"/>
                <a:cs typeface="Carlito"/>
                <a:sym typeface="+mn-ea"/>
              </a:rPr>
              <a:t>ground </a:t>
            </a:r>
            <a:r>
              <a:rPr sz="2200" spc="-5" dirty="0">
                <a:solidFill>
                  <a:srgbClr val="404040"/>
                </a:solidFill>
                <a:latin typeface="Carlito"/>
                <a:cs typeface="Carlito"/>
                <a:sym typeface="+mn-ea"/>
              </a:rPr>
              <a:t>pad</a:t>
            </a:r>
            <a:r>
              <a:rPr sz="2200" spc="-145" dirty="0">
                <a:solidFill>
                  <a:srgbClr val="404040"/>
                </a:solidFill>
                <a:latin typeface="Carlito"/>
                <a:cs typeface="Carlito"/>
                <a:sym typeface="+mn-ea"/>
              </a:rPr>
              <a:t> </a:t>
            </a:r>
            <a:r>
              <a:rPr sz="2200" dirty="0">
                <a:solidFill>
                  <a:srgbClr val="404040"/>
                </a:solidFill>
                <a:latin typeface="Carlito"/>
                <a:cs typeface="Carlito"/>
                <a:sym typeface="+mn-ea"/>
              </a:rPr>
              <a:t>landing  </a:t>
            </a:r>
            <a:r>
              <a:rPr sz="2200" spc="-25" dirty="0">
                <a:solidFill>
                  <a:srgbClr val="404040"/>
                </a:solidFill>
                <a:latin typeface="Carlito"/>
                <a:cs typeface="Carlito"/>
                <a:sym typeface="+mn-ea"/>
              </a:rPr>
              <a:t>date.</a:t>
            </a:r>
            <a:endParaRPr sz="2200">
              <a:latin typeface="Carlito"/>
              <a:cs typeface="Carlito"/>
            </a:endParaRPr>
          </a:p>
          <a:p>
            <a:pPr marL="12700">
              <a:lnSpc>
                <a:spcPts val="2300"/>
              </a:lnSpc>
              <a:spcBef>
                <a:spcPts val="1200"/>
              </a:spcBef>
            </a:pPr>
            <a:r>
              <a:rPr sz="2200" spc="-35" dirty="0">
                <a:solidFill>
                  <a:srgbClr val="404040"/>
                </a:solidFill>
                <a:latin typeface="Carlito"/>
                <a:cs typeface="Carlito"/>
                <a:sym typeface="+mn-ea"/>
              </a:rPr>
              <a:t>First </a:t>
            </a:r>
            <a:r>
              <a:rPr sz="2200" spc="-15" dirty="0">
                <a:solidFill>
                  <a:srgbClr val="404040"/>
                </a:solidFill>
                <a:latin typeface="Carlito"/>
                <a:cs typeface="Carlito"/>
                <a:sym typeface="+mn-ea"/>
              </a:rPr>
              <a:t>ground </a:t>
            </a:r>
            <a:r>
              <a:rPr sz="2200" spc="-5" dirty="0">
                <a:solidFill>
                  <a:srgbClr val="404040"/>
                </a:solidFill>
                <a:latin typeface="Carlito"/>
                <a:cs typeface="Carlito"/>
                <a:sym typeface="+mn-ea"/>
              </a:rPr>
              <a:t>pad </a:t>
            </a:r>
            <a:r>
              <a:rPr sz="2200" dirty="0">
                <a:solidFill>
                  <a:srgbClr val="404040"/>
                </a:solidFill>
                <a:latin typeface="Carlito"/>
                <a:cs typeface="Carlito"/>
                <a:sym typeface="+mn-ea"/>
              </a:rPr>
              <a:t>landing</a:t>
            </a:r>
            <a:r>
              <a:rPr sz="2200" spc="-75" dirty="0">
                <a:solidFill>
                  <a:srgbClr val="404040"/>
                </a:solidFill>
                <a:latin typeface="Carlito"/>
                <a:cs typeface="Carlito"/>
                <a:sym typeface="+mn-ea"/>
              </a:rPr>
              <a:t> </a:t>
            </a:r>
            <a:r>
              <a:rPr sz="2200" spc="-5" dirty="0">
                <a:solidFill>
                  <a:srgbClr val="404040"/>
                </a:solidFill>
                <a:latin typeface="Carlito"/>
                <a:cs typeface="Carlito"/>
                <a:sym typeface="+mn-ea"/>
              </a:rPr>
              <a:t>wasn’t</a:t>
            </a:r>
            <a:endParaRPr sz="2200">
              <a:latin typeface="Carlito"/>
              <a:cs typeface="Carlito"/>
            </a:endParaRPr>
          </a:p>
          <a:p>
            <a:pPr marL="12700">
              <a:lnSpc>
                <a:spcPts val="2300"/>
              </a:lnSpc>
            </a:pPr>
            <a:r>
              <a:rPr sz="2200" spc="-5" dirty="0">
                <a:solidFill>
                  <a:srgbClr val="404040"/>
                </a:solidFill>
                <a:latin typeface="Carlito"/>
                <a:cs typeface="Carlito"/>
                <a:sym typeface="+mn-ea"/>
              </a:rPr>
              <a:t>until </a:t>
            </a:r>
            <a:r>
              <a:rPr sz="2200" dirty="0">
                <a:solidFill>
                  <a:srgbClr val="404040"/>
                </a:solidFill>
                <a:latin typeface="Carlito"/>
                <a:cs typeface="Carlito"/>
                <a:sym typeface="+mn-ea"/>
              </a:rPr>
              <a:t>the end </a:t>
            </a:r>
            <a:r>
              <a:rPr sz="2200" spc="-5" dirty="0">
                <a:solidFill>
                  <a:srgbClr val="404040"/>
                </a:solidFill>
                <a:latin typeface="Carlito"/>
                <a:cs typeface="Carlito"/>
                <a:sym typeface="+mn-ea"/>
              </a:rPr>
              <a:t>of</a:t>
            </a:r>
            <a:r>
              <a:rPr sz="2200" spc="-105" dirty="0">
                <a:solidFill>
                  <a:srgbClr val="404040"/>
                </a:solidFill>
                <a:latin typeface="Carlito"/>
                <a:cs typeface="Carlito"/>
                <a:sym typeface="+mn-ea"/>
              </a:rPr>
              <a:t> </a:t>
            </a:r>
            <a:r>
              <a:rPr sz="2200" dirty="0">
                <a:solidFill>
                  <a:srgbClr val="404040"/>
                </a:solidFill>
                <a:latin typeface="Carlito"/>
                <a:cs typeface="Carlito"/>
                <a:sym typeface="+mn-ea"/>
              </a:rPr>
              <a:t>2015.</a:t>
            </a:r>
            <a:endParaRPr sz="2200">
              <a:latin typeface="Carlito"/>
              <a:cs typeface="Carlito"/>
            </a:endParaRPr>
          </a:p>
          <a:p>
            <a:pPr marL="12700">
              <a:lnSpc>
                <a:spcPts val="2305"/>
              </a:lnSpc>
              <a:spcBef>
                <a:spcPts val="1200"/>
              </a:spcBef>
            </a:pP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landings in</a:t>
            </a:r>
            <a:r>
              <a:rPr sz="2200" spc="-70" dirty="0">
                <a:solidFill>
                  <a:srgbClr val="404040"/>
                </a:solidFill>
                <a:latin typeface="Carlito"/>
                <a:cs typeface="Carlito"/>
                <a:sym typeface="+mn-ea"/>
              </a:rPr>
              <a:t> </a:t>
            </a:r>
            <a:r>
              <a:rPr sz="2200" spc="-20" dirty="0">
                <a:solidFill>
                  <a:srgbClr val="404040"/>
                </a:solidFill>
                <a:latin typeface="Carlito"/>
                <a:cs typeface="Carlito"/>
                <a:sym typeface="+mn-ea"/>
              </a:rPr>
              <a:t>general</a:t>
            </a:r>
            <a:endParaRPr sz="2200">
              <a:latin typeface="Carlito"/>
              <a:cs typeface="Carlito"/>
            </a:endParaRPr>
          </a:p>
          <a:p>
            <a:pPr marL="12700">
              <a:lnSpc>
                <a:spcPts val="2305"/>
              </a:lnSpc>
            </a:pPr>
            <a:r>
              <a:rPr sz="2200" dirty="0">
                <a:solidFill>
                  <a:srgbClr val="404040"/>
                </a:solidFill>
                <a:latin typeface="Carlito"/>
                <a:cs typeface="Carlito"/>
                <a:sym typeface="+mn-ea"/>
              </a:rPr>
              <a:t>appear </a:t>
            </a:r>
            <a:r>
              <a:rPr sz="2200" spc="-20" dirty="0">
                <a:solidFill>
                  <a:srgbClr val="404040"/>
                </a:solidFill>
                <a:latin typeface="Carlito"/>
                <a:cs typeface="Carlito"/>
                <a:sym typeface="+mn-ea"/>
              </a:rPr>
              <a:t>starting</a:t>
            </a:r>
            <a:r>
              <a:rPr sz="2200" spc="-5" dirty="0">
                <a:solidFill>
                  <a:srgbClr val="404040"/>
                </a:solidFill>
                <a:latin typeface="Carlito"/>
                <a:cs typeface="Carlito"/>
                <a:sym typeface="+mn-ea"/>
              </a:rPr>
              <a:t> </a:t>
            </a:r>
            <a:r>
              <a:rPr sz="2200" dirty="0">
                <a:solidFill>
                  <a:srgbClr val="404040"/>
                </a:solidFill>
                <a:latin typeface="Carlito"/>
                <a:cs typeface="Carlito"/>
                <a:sym typeface="+mn-ea"/>
              </a:rPr>
              <a:t>2014.</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sp>
        <p:nvSpPr>
          <p:cNvPr id="2" name="object 5"/>
          <p:cNvSpPr/>
          <p:nvPr/>
        </p:nvSpPr>
        <p:spPr>
          <a:xfrm>
            <a:off x="1153667" y="2223516"/>
            <a:ext cx="5780532" cy="2860548"/>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847330" y="2760980"/>
            <a:ext cx="3598545" cy="3416300"/>
          </a:xfrm>
          <a:prstGeom prst="rect">
            <a:avLst/>
          </a:prstGeom>
        </p:spPr>
        <p:txBody>
          <a:bodyPr lIns="91440" tIns="45720" rIns="91440" bIns="45720" anchor="t">
            <a:normAutofit/>
          </a:bodyPr>
          <a:lstStyle/>
          <a:p>
            <a:pPr marL="12700" marR="5080">
              <a:lnSpc>
                <a:spcPct val="92000"/>
              </a:lnSpc>
              <a:spcBef>
                <a:spcPts val="30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returns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four  booster </a:t>
            </a:r>
            <a:r>
              <a:rPr sz="2200" spc="-25" dirty="0">
                <a:solidFill>
                  <a:srgbClr val="404040"/>
                </a:solidFill>
                <a:latin typeface="Carlito"/>
                <a:cs typeface="Carlito"/>
                <a:sym typeface="+mn-ea"/>
              </a:rPr>
              <a:t>versions </a:t>
            </a:r>
            <a:r>
              <a:rPr sz="2200" spc="-5" dirty="0">
                <a:solidFill>
                  <a:srgbClr val="404040"/>
                </a:solidFill>
                <a:latin typeface="Carlito"/>
                <a:cs typeface="Carlito"/>
                <a:sym typeface="+mn-ea"/>
              </a:rPr>
              <a:t>that had  successful </a:t>
            </a:r>
            <a:r>
              <a:rPr sz="2200" spc="-20" dirty="0">
                <a:solidFill>
                  <a:srgbClr val="404040"/>
                </a:solidFill>
                <a:latin typeface="Carlito"/>
                <a:cs typeface="Carlito"/>
                <a:sym typeface="+mn-ea"/>
              </a:rPr>
              <a:t>drone </a:t>
            </a:r>
            <a:r>
              <a:rPr sz="2200" spc="-5" dirty="0">
                <a:solidFill>
                  <a:srgbClr val="404040"/>
                </a:solidFill>
                <a:latin typeface="Carlito"/>
                <a:cs typeface="Carlito"/>
                <a:sym typeface="+mn-ea"/>
              </a:rPr>
              <a:t>ship</a:t>
            </a:r>
            <a:r>
              <a:rPr sz="2200" spc="-100" dirty="0">
                <a:solidFill>
                  <a:srgbClr val="404040"/>
                </a:solidFill>
                <a:latin typeface="Carlito"/>
                <a:cs typeface="Carlito"/>
                <a:sym typeface="+mn-ea"/>
              </a:rPr>
              <a:t> </a:t>
            </a:r>
            <a:r>
              <a:rPr sz="2200" dirty="0">
                <a:solidFill>
                  <a:srgbClr val="404040"/>
                </a:solidFill>
                <a:latin typeface="Carlito"/>
                <a:cs typeface="Carlito"/>
                <a:sym typeface="+mn-ea"/>
              </a:rPr>
              <a:t>landings  and a </a:t>
            </a:r>
            <a:r>
              <a:rPr sz="2200" spc="-5" dirty="0">
                <a:solidFill>
                  <a:srgbClr val="404040"/>
                </a:solidFill>
                <a:latin typeface="Carlito"/>
                <a:cs typeface="Carlito"/>
                <a:sym typeface="+mn-ea"/>
              </a:rPr>
              <a:t>payload mass between  </a:t>
            </a:r>
            <a:r>
              <a:rPr sz="2200" dirty="0">
                <a:solidFill>
                  <a:srgbClr val="404040"/>
                </a:solidFill>
                <a:latin typeface="Carlito"/>
                <a:cs typeface="Carlito"/>
                <a:sym typeface="+mn-ea"/>
              </a:rPr>
              <a:t>4000 and 6000</a:t>
            </a:r>
            <a:r>
              <a:rPr sz="2200" spc="-165" dirty="0">
                <a:solidFill>
                  <a:srgbClr val="404040"/>
                </a:solidFill>
                <a:latin typeface="Carlito"/>
                <a:cs typeface="Carlito"/>
                <a:sym typeface="+mn-ea"/>
              </a:rPr>
              <a:t> </a:t>
            </a:r>
            <a:r>
              <a:rPr sz="2200" spc="-25" dirty="0">
                <a:solidFill>
                  <a:srgbClr val="404040"/>
                </a:solidFill>
                <a:latin typeface="Carlito"/>
                <a:cs typeface="Carlito"/>
                <a:sym typeface="+mn-ea"/>
              </a:rPr>
              <a:t>noninclusively.</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sp>
        <p:nvSpPr>
          <p:cNvPr id="2" name="object 5"/>
          <p:cNvSpPr/>
          <p:nvPr/>
        </p:nvSpPr>
        <p:spPr>
          <a:xfrm>
            <a:off x="478790" y="2346452"/>
            <a:ext cx="6886956" cy="2638043"/>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372110" y="2022475"/>
            <a:ext cx="10914380" cy="440499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241300" marR="142875" indent="-228600">
              <a:lnSpc>
                <a:spcPct val="90000"/>
              </a:lnSpc>
              <a:spcBef>
                <a:spcPts val="360"/>
              </a:spcBef>
              <a:buFont typeface="Arial" panose="020B0604020202020204"/>
              <a:buChar char="•"/>
              <a:tabLst>
                <a:tab pos="240665" algn="l"/>
                <a:tab pos="241300" algn="l"/>
              </a:tabLst>
            </a:pPr>
            <a:r>
              <a:rPr sz="2200" spc="-20" dirty="0">
                <a:solidFill>
                  <a:schemeClr val="tx1"/>
                </a:solidFill>
                <a:latin typeface="Carlito"/>
                <a:cs typeface="Carlito"/>
                <a:sym typeface="+mn-ea"/>
              </a:rPr>
              <a:t>Collected </a:t>
            </a:r>
            <a:r>
              <a:rPr sz="2200" spc="-35" dirty="0">
                <a:solidFill>
                  <a:schemeClr val="tx1"/>
                </a:solidFill>
                <a:latin typeface="Carlito"/>
                <a:cs typeface="Carlito"/>
                <a:sym typeface="+mn-ea"/>
              </a:rPr>
              <a:t>data </a:t>
            </a:r>
            <a:r>
              <a:rPr sz="2200" spc="-20" dirty="0">
                <a:solidFill>
                  <a:schemeClr val="tx1"/>
                </a:solidFill>
                <a:latin typeface="Carlito"/>
                <a:cs typeface="Carlito"/>
                <a:sym typeface="+mn-ea"/>
              </a:rPr>
              <a:t>from </a:t>
            </a:r>
            <a:r>
              <a:rPr sz="2200" spc="-15" dirty="0">
                <a:solidFill>
                  <a:schemeClr val="tx1"/>
                </a:solidFill>
                <a:latin typeface="Carlito"/>
                <a:cs typeface="Carlito"/>
                <a:sym typeface="+mn-ea"/>
              </a:rPr>
              <a:t>public SpaceX </a:t>
            </a:r>
            <a:r>
              <a:rPr sz="2200" spc="-5" dirty="0">
                <a:solidFill>
                  <a:schemeClr val="tx1"/>
                </a:solidFill>
                <a:latin typeface="Carlito"/>
                <a:cs typeface="Carlito"/>
                <a:sym typeface="+mn-ea"/>
              </a:rPr>
              <a:t>API and </a:t>
            </a:r>
            <a:r>
              <a:rPr sz="2200" spc="-10" dirty="0">
                <a:solidFill>
                  <a:schemeClr val="tx1"/>
                </a:solidFill>
                <a:latin typeface="Carlito"/>
                <a:cs typeface="Carlito"/>
                <a:sym typeface="+mn-ea"/>
              </a:rPr>
              <a:t>SpaceX </a:t>
            </a:r>
            <a:r>
              <a:rPr sz="2200" spc="-5" dirty="0">
                <a:solidFill>
                  <a:schemeClr val="tx1"/>
                </a:solidFill>
                <a:latin typeface="Carlito"/>
                <a:cs typeface="Carlito"/>
                <a:sym typeface="+mn-ea"/>
              </a:rPr>
              <a:t>Wikipedia </a:t>
            </a:r>
            <a:r>
              <a:rPr sz="2200" spc="-20" dirty="0">
                <a:solidFill>
                  <a:schemeClr val="tx1"/>
                </a:solidFill>
                <a:latin typeface="Carlito"/>
                <a:cs typeface="Carlito"/>
                <a:sym typeface="+mn-ea"/>
              </a:rPr>
              <a:t>page. </a:t>
            </a:r>
            <a:r>
              <a:rPr sz="2200" spc="-25" dirty="0">
                <a:solidFill>
                  <a:schemeClr val="tx1"/>
                </a:solidFill>
                <a:latin typeface="Carlito"/>
                <a:cs typeface="Carlito"/>
                <a:sym typeface="+mn-ea"/>
              </a:rPr>
              <a:t>Created </a:t>
            </a:r>
            <a:r>
              <a:rPr sz="2200" spc="-5" dirty="0">
                <a:solidFill>
                  <a:schemeClr val="tx1"/>
                </a:solidFill>
                <a:latin typeface="Carlito"/>
                <a:cs typeface="Carlito"/>
                <a:sym typeface="+mn-ea"/>
              </a:rPr>
              <a:t>labels  </a:t>
            </a:r>
            <a:r>
              <a:rPr sz="2200" spc="-20" dirty="0">
                <a:solidFill>
                  <a:schemeClr val="tx1"/>
                </a:solidFill>
                <a:latin typeface="Carlito"/>
                <a:cs typeface="Carlito"/>
                <a:sym typeface="+mn-ea"/>
              </a:rPr>
              <a:t>column </a:t>
            </a:r>
            <a:r>
              <a:rPr sz="2200" spc="-35" dirty="0">
                <a:solidFill>
                  <a:schemeClr val="tx1"/>
                </a:solidFill>
                <a:latin typeface="Carlito"/>
                <a:cs typeface="Carlito"/>
                <a:sym typeface="+mn-ea"/>
              </a:rPr>
              <a:t>‘class’ </a:t>
            </a:r>
            <a:r>
              <a:rPr sz="2200" spc="-5" dirty="0">
                <a:solidFill>
                  <a:schemeClr val="tx1"/>
                </a:solidFill>
                <a:latin typeface="Carlito"/>
                <a:cs typeface="Carlito"/>
                <a:sym typeface="+mn-ea"/>
              </a:rPr>
              <a:t>which classifies </a:t>
            </a:r>
            <a:r>
              <a:rPr sz="2200" spc="-20" dirty="0">
                <a:solidFill>
                  <a:schemeClr val="tx1"/>
                </a:solidFill>
                <a:latin typeface="Carlito"/>
                <a:cs typeface="Carlito"/>
                <a:sym typeface="+mn-ea"/>
              </a:rPr>
              <a:t>successful </a:t>
            </a:r>
            <a:r>
              <a:rPr sz="2200" spc="-5" dirty="0">
                <a:solidFill>
                  <a:schemeClr val="tx1"/>
                </a:solidFill>
                <a:latin typeface="Carlito"/>
                <a:cs typeface="Carlito"/>
                <a:sym typeface="+mn-ea"/>
              </a:rPr>
              <a:t>landings. </a:t>
            </a:r>
            <a:r>
              <a:rPr sz="2200" spc="-20" dirty="0">
                <a:solidFill>
                  <a:schemeClr val="tx1"/>
                </a:solidFill>
                <a:latin typeface="Carlito"/>
                <a:cs typeface="Carlito"/>
                <a:sym typeface="+mn-ea"/>
              </a:rPr>
              <a:t>Explored </a:t>
            </a:r>
            <a:r>
              <a:rPr sz="2200" spc="-35" dirty="0">
                <a:solidFill>
                  <a:schemeClr val="tx1"/>
                </a:solidFill>
                <a:latin typeface="Carlito"/>
                <a:cs typeface="Carlito"/>
                <a:sym typeface="+mn-ea"/>
              </a:rPr>
              <a:t>data </a:t>
            </a:r>
            <a:r>
              <a:rPr sz="2200" spc="-10" dirty="0">
                <a:solidFill>
                  <a:schemeClr val="tx1"/>
                </a:solidFill>
                <a:latin typeface="Carlito"/>
                <a:cs typeface="Carlito"/>
                <a:sym typeface="+mn-ea"/>
              </a:rPr>
              <a:t>using </a:t>
            </a:r>
            <a:r>
              <a:rPr sz="2200" dirty="0">
                <a:solidFill>
                  <a:schemeClr val="tx1"/>
                </a:solidFill>
                <a:latin typeface="Carlito"/>
                <a:cs typeface="Carlito"/>
                <a:sym typeface="+mn-ea"/>
              </a:rPr>
              <a:t>SQL,  </a:t>
            </a:r>
            <a:r>
              <a:rPr sz="2200" spc="-20" dirty="0">
                <a:solidFill>
                  <a:schemeClr val="tx1"/>
                </a:solidFill>
                <a:latin typeface="Carlito"/>
                <a:cs typeface="Carlito"/>
                <a:sym typeface="+mn-ea"/>
              </a:rPr>
              <a:t>visualization, </a:t>
            </a:r>
            <a:r>
              <a:rPr sz="2200" spc="-25" dirty="0">
                <a:solidFill>
                  <a:schemeClr val="tx1"/>
                </a:solidFill>
                <a:latin typeface="Carlito"/>
                <a:cs typeface="Carlito"/>
                <a:sym typeface="+mn-ea"/>
              </a:rPr>
              <a:t>folium </a:t>
            </a:r>
            <a:r>
              <a:rPr sz="2200" spc="-15" dirty="0">
                <a:solidFill>
                  <a:schemeClr val="tx1"/>
                </a:solidFill>
                <a:latin typeface="Carlito"/>
                <a:cs typeface="Carlito"/>
                <a:sym typeface="+mn-ea"/>
              </a:rPr>
              <a:t>maps, </a:t>
            </a:r>
            <a:r>
              <a:rPr sz="2200" spc="-5" dirty="0">
                <a:solidFill>
                  <a:schemeClr val="tx1"/>
                </a:solidFill>
                <a:latin typeface="Carlito"/>
                <a:cs typeface="Carlito"/>
                <a:sym typeface="+mn-ea"/>
              </a:rPr>
              <a:t>and </a:t>
            </a:r>
            <a:r>
              <a:rPr sz="2200" spc="-15" dirty="0">
                <a:solidFill>
                  <a:schemeClr val="tx1"/>
                </a:solidFill>
                <a:latin typeface="Carlito"/>
                <a:cs typeface="Carlito"/>
                <a:sym typeface="+mn-ea"/>
              </a:rPr>
              <a:t>dashboards. </a:t>
            </a:r>
            <a:r>
              <a:rPr sz="2200" spc="-25" dirty="0">
                <a:solidFill>
                  <a:schemeClr val="tx1"/>
                </a:solidFill>
                <a:latin typeface="Carlito"/>
                <a:cs typeface="Carlito"/>
                <a:sym typeface="+mn-ea"/>
              </a:rPr>
              <a:t>Gathered </a:t>
            </a:r>
            <a:r>
              <a:rPr sz="2200" spc="-30" dirty="0">
                <a:solidFill>
                  <a:schemeClr val="tx1"/>
                </a:solidFill>
                <a:latin typeface="Carlito"/>
                <a:cs typeface="Carlito"/>
                <a:sym typeface="+mn-ea"/>
              </a:rPr>
              <a:t>relevant </a:t>
            </a:r>
            <a:r>
              <a:rPr sz="2200" spc="-20" dirty="0">
                <a:solidFill>
                  <a:schemeClr val="tx1"/>
                </a:solidFill>
                <a:latin typeface="Carlito"/>
                <a:cs typeface="Carlito"/>
                <a:sym typeface="+mn-ea"/>
              </a:rPr>
              <a:t>columns </a:t>
            </a:r>
            <a:r>
              <a:rPr sz="2200" spc="-30" dirty="0">
                <a:solidFill>
                  <a:schemeClr val="tx1"/>
                </a:solidFill>
                <a:latin typeface="Carlito"/>
                <a:cs typeface="Carlito"/>
                <a:sym typeface="+mn-ea"/>
              </a:rPr>
              <a:t>to </a:t>
            </a:r>
            <a:r>
              <a:rPr sz="2200" spc="-5" dirty="0">
                <a:solidFill>
                  <a:schemeClr val="tx1"/>
                </a:solidFill>
                <a:latin typeface="Carlito"/>
                <a:cs typeface="Carlito"/>
                <a:sym typeface="+mn-ea"/>
              </a:rPr>
              <a:t>be </a:t>
            </a:r>
            <a:r>
              <a:rPr sz="2200" spc="-10" dirty="0">
                <a:solidFill>
                  <a:schemeClr val="tx1"/>
                </a:solidFill>
                <a:latin typeface="Carlito"/>
                <a:cs typeface="Carlito"/>
                <a:sym typeface="+mn-ea"/>
              </a:rPr>
              <a:t>used </a:t>
            </a:r>
            <a:r>
              <a:rPr sz="2200" spc="-5" dirty="0">
                <a:solidFill>
                  <a:schemeClr val="tx1"/>
                </a:solidFill>
                <a:latin typeface="Carlito"/>
                <a:cs typeface="Carlito"/>
                <a:sym typeface="+mn-ea"/>
              </a:rPr>
              <a:t>as  </a:t>
            </a:r>
            <a:r>
              <a:rPr sz="2200" spc="-30" dirty="0">
                <a:solidFill>
                  <a:schemeClr val="tx1"/>
                </a:solidFill>
                <a:latin typeface="Carlito"/>
                <a:cs typeface="Carlito"/>
                <a:sym typeface="+mn-ea"/>
              </a:rPr>
              <a:t>features. </a:t>
            </a:r>
            <a:r>
              <a:rPr sz="2200" spc="-20" dirty="0">
                <a:solidFill>
                  <a:schemeClr val="tx1"/>
                </a:solidFill>
                <a:latin typeface="Carlito"/>
                <a:cs typeface="Carlito"/>
                <a:sym typeface="+mn-ea"/>
              </a:rPr>
              <a:t>Changed </a:t>
            </a:r>
            <a:r>
              <a:rPr sz="2200" spc="-5" dirty="0">
                <a:solidFill>
                  <a:schemeClr val="tx1"/>
                </a:solidFill>
                <a:latin typeface="Carlito"/>
                <a:cs typeface="Carlito"/>
                <a:sym typeface="+mn-ea"/>
              </a:rPr>
              <a:t>all </a:t>
            </a:r>
            <a:r>
              <a:rPr sz="2200" spc="-25" dirty="0">
                <a:solidFill>
                  <a:schemeClr val="tx1"/>
                </a:solidFill>
                <a:latin typeface="Carlito"/>
                <a:cs typeface="Carlito"/>
                <a:sym typeface="+mn-ea"/>
              </a:rPr>
              <a:t>categorical </a:t>
            </a:r>
            <a:r>
              <a:rPr sz="2200" spc="-20" dirty="0">
                <a:solidFill>
                  <a:schemeClr val="tx1"/>
                </a:solidFill>
                <a:latin typeface="Carlito"/>
                <a:cs typeface="Carlito"/>
                <a:sym typeface="+mn-ea"/>
              </a:rPr>
              <a:t>variables </a:t>
            </a:r>
            <a:r>
              <a:rPr sz="2200" spc="-30" dirty="0">
                <a:solidFill>
                  <a:schemeClr val="tx1"/>
                </a:solidFill>
                <a:latin typeface="Carlito"/>
                <a:cs typeface="Carlito"/>
                <a:sym typeface="+mn-ea"/>
              </a:rPr>
              <a:t>to </a:t>
            </a:r>
            <a:r>
              <a:rPr sz="2200" spc="-5" dirty="0">
                <a:solidFill>
                  <a:schemeClr val="tx1"/>
                </a:solidFill>
                <a:latin typeface="Carlito"/>
                <a:cs typeface="Carlito"/>
                <a:sym typeface="+mn-ea"/>
              </a:rPr>
              <a:t>binary </a:t>
            </a:r>
            <a:r>
              <a:rPr sz="2200" spc="-15" dirty="0">
                <a:solidFill>
                  <a:schemeClr val="tx1"/>
                </a:solidFill>
                <a:latin typeface="Carlito"/>
                <a:cs typeface="Carlito"/>
                <a:sym typeface="+mn-ea"/>
              </a:rPr>
              <a:t>using </a:t>
            </a:r>
            <a:r>
              <a:rPr sz="2200" spc="-5" dirty="0">
                <a:solidFill>
                  <a:schemeClr val="tx1"/>
                </a:solidFill>
                <a:latin typeface="Carlito"/>
                <a:cs typeface="Carlito"/>
                <a:sym typeface="+mn-ea"/>
              </a:rPr>
              <a:t>one hot </a:t>
            </a:r>
            <a:r>
              <a:rPr sz="2200" spc="-20" dirty="0">
                <a:solidFill>
                  <a:schemeClr val="tx1"/>
                </a:solidFill>
                <a:latin typeface="Carlito"/>
                <a:cs typeface="Carlito"/>
                <a:sym typeface="+mn-ea"/>
              </a:rPr>
              <a:t>encoding.  </a:t>
            </a:r>
            <a:r>
              <a:rPr sz="2200" spc="-25" dirty="0">
                <a:solidFill>
                  <a:schemeClr val="tx1"/>
                </a:solidFill>
                <a:latin typeface="Carlito"/>
                <a:cs typeface="Carlito"/>
                <a:sym typeface="+mn-ea"/>
              </a:rPr>
              <a:t>Standardized </a:t>
            </a:r>
            <a:r>
              <a:rPr sz="2200" spc="-35" dirty="0">
                <a:solidFill>
                  <a:schemeClr val="tx1"/>
                </a:solidFill>
                <a:latin typeface="Carlito"/>
                <a:cs typeface="Carlito"/>
                <a:sym typeface="+mn-ea"/>
              </a:rPr>
              <a:t>data </a:t>
            </a:r>
            <a:r>
              <a:rPr sz="2200" spc="-5" dirty="0">
                <a:solidFill>
                  <a:schemeClr val="tx1"/>
                </a:solidFill>
                <a:latin typeface="Carlito"/>
                <a:cs typeface="Carlito"/>
                <a:sym typeface="+mn-ea"/>
              </a:rPr>
              <a:t>and </a:t>
            </a:r>
            <a:r>
              <a:rPr sz="2200" spc="-15" dirty="0">
                <a:solidFill>
                  <a:schemeClr val="tx1"/>
                </a:solidFill>
                <a:latin typeface="Carlito"/>
                <a:cs typeface="Carlito"/>
                <a:sym typeface="+mn-ea"/>
              </a:rPr>
              <a:t>used </a:t>
            </a:r>
            <a:r>
              <a:rPr sz="2200" spc="-20" dirty="0">
                <a:solidFill>
                  <a:schemeClr val="tx1"/>
                </a:solidFill>
                <a:latin typeface="Carlito"/>
                <a:cs typeface="Carlito"/>
                <a:sym typeface="+mn-ea"/>
              </a:rPr>
              <a:t>GridSearchCV </a:t>
            </a:r>
            <a:r>
              <a:rPr sz="2200" spc="-30" dirty="0">
                <a:solidFill>
                  <a:schemeClr val="tx1"/>
                </a:solidFill>
                <a:latin typeface="Carlito"/>
                <a:cs typeface="Carlito"/>
                <a:sym typeface="+mn-ea"/>
              </a:rPr>
              <a:t>to </a:t>
            </a:r>
            <a:r>
              <a:rPr sz="2200" spc="-15" dirty="0">
                <a:solidFill>
                  <a:schemeClr val="tx1"/>
                </a:solidFill>
                <a:latin typeface="Carlito"/>
                <a:cs typeface="Carlito"/>
                <a:sym typeface="+mn-ea"/>
              </a:rPr>
              <a:t>find </a:t>
            </a:r>
            <a:r>
              <a:rPr sz="2200" spc="-20" dirty="0">
                <a:solidFill>
                  <a:schemeClr val="tx1"/>
                </a:solidFill>
                <a:latin typeface="Carlito"/>
                <a:cs typeface="Carlito"/>
                <a:sym typeface="+mn-ea"/>
              </a:rPr>
              <a:t>best </a:t>
            </a:r>
            <a:r>
              <a:rPr sz="2200" spc="-40" dirty="0">
                <a:solidFill>
                  <a:schemeClr val="tx1"/>
                </a:solidFill>
                <a:latin typeface="Carlito"/>
                <a:cs typeface="Carlito"/>
                <a:sym typeface="+mn-ea"/>
              </a:rPr>
              <a:t>parameters </a:t>
            </a:r>
            <a:r>
              <a:rPr sz="2200" spc="-35" dirty="0">
                <a:solidFill>
                  <a:schemeClr val="tx1"/>
                </a:solidFill>
                <a:latin typeface="Carlito"/>
                <a:cs typeface="Carlito"/>
                <a:sym typeface="+mn-ea"/>
              </a:rPr>
              <a:t>for </a:t>
            </a:r>
            <a:r>
              <a:rPr sz="2200" spc="-5" dirty="0">
                <a:solidFill>
                  <a:schemeClr val="tx1"/>
                </a:solidFill>
                <a:latin typeface="Carlito"/>
                <a:cs typeface="Carlito"/>
                <a:sym typeface="+mn-ea"/>
              </a:rPr>
              <a:t>machine learning  models. </a:t>
            </a:r>
            <a:r>
              <a:rPr sz="2200" spc="-20" dirty="0">
                <a:solidFill>
                  <a:schemeClr val="tx1"/>
                </a:solidFill>
                <a:latin typeface="Carlito"/>
                <a:cs typeface="Carlito"/>
                <a:sym typeface="+mn-ea"/>
              </a:rPr>
              <a:t>Visualize </a:t>
            </a:r>
            <a:r>
              <a:rPr sz="2200" spc="-25" dirty="0">
                <a:solidFill>
                  <a:schemeClr val="tx1"/>
                </a:solidFill>
                <a:latin typeface="Carlito"/>
                <a:cs typeface="Carlito"/>
                <a:sym typeface="+mn-ea"/>
              </a:rPr>
              <a:t>accuracy score </a:t>
            </a:r>
            <a:r>
              <a:rPr sz="2200" dirty="0">
                <a:solidFill>
                  <a:schemeClr val="tx1"/>
                </a:solidFill>
                <a:latin typeface="Carlito"/>
                <a:cs typeface="Carlito"/>
                <a:sym typeface="+mn-ea"/>
              </a:rPr>
              <a:t>of </a:t>
            </a:r>
            <a:r>
              <a:rPr sz="2200" spc="-5" dirty="0">
                <a:solidFill>
                  <a:schemeClr val="tx1"/>
                </a:solidFill>
                <a:latin typeface="Carlito"/>
                <a:cs typeface="Carlito"/>
                <a:sym typeface="+mn-ea"/>
              </a:rPr>
              <a:t>all</a:t>
            </a:r>
            <a:r>
              <a:rPr sz="2200" spc="-40" dirty="0">
                <a:solidFill>
                  <a:schemeClr val="tx1"/>
                </a:solidFill>
                <a:latin typeface="Carlito"/>
                <a:cs typeface="Carlito"/>
                <a:sym typeface="+mn-ea"/>
              </a:rPr>
              <a:t> </a:t>
            </a:r>
            <a:r>
              <a:rPr sz="2200" spc="-5" dirty="0">
                <a:solidFill>
                  <a:schemeClr val="tx1"/>
                </a:solidFill>
                <a:latin typeface="Carlito"/>
                <a:cs typeface="Carlito"/>
                <a:sym typeface="+mn-ea"/>
              </a:rPr>
              <a:t>models.</a:t>
            </a:r>
            <a:endParaRPr sz="2200">
              <a:solidFill>
                <a:schemeClr val="tx1"/>
              </a:solidFill>
              <a:latin typeface="Carlito"/>
              <a:cs typeface="Carlito"/>
            </a:endParaRPr>
          </a:p>
          <a:p>
            <a:pPr>
              <a:lnSpc>
                <a:spcPct val="100000"/>
              </a:lnSpc>
              <a:buClr>
                <a:srgbClr val="BB562C"/>
              </a:buClr>
              <a:buFont typeface="Arial" panose="020B0604020202020204"/>
              <a:buChar char="•"/>
            </a:pPr>
            <a:endParaRPr sz="2200">
              <a:solidFill>
                <a:schemeClr val="tx1"/>
              </a:solidFill>
              <a:latin typeface="Carlito"/>
              <a:cs typeface="Carlito"/>
            </a:endParaRPr>
          </a:p>
          <a:p>
            <a:pPr marL="241300" marR="5080" indent="-228600">
              <a:lnSpc>
                <a:spcPct val="91000"/>
              </a:lnSpc>
              <a:spcBef>
                <a:spcPts val="1645"/>
              </a:spcBef>
              <a:buFont typeface="Arial" panose="020B0604020202020204"/>
              <a:buChar char="•"/>
              <a:tabLst>
                <a:tab pos="240665" algn="l"/>
                <a:tab pos="241300" algn="l"/>
              </a:tabLst>
            </a:pPr>
            <a:r>
              <a:rPr sz="2200" spc="-20" dirty="0">
                <a:solidFill>
                  <a:schemeClr val="tx1"/>
                </a:solidFill>
                <a:latin typeface="Carlito"/>
                <a:cs typeface="Carlito"/>
                <a:sym typeface="+mn-ea"/>
              </a:rPr>
              <a:t>Four </a:t>
            </a:r>
            <a:r>
              <a:rPr sz="2200" spc="-15" dirty="0">
                <a:solidFill>
                  <a:schemeClr val="tx1"/>
                </a:solidFill>
                <a:latin typeface="Carlito"/>
                <a:cs typeface="Carlito"/>
                <a:sym typeface="+mn-ea"/>
              </a:rPr>
              <a:t>machine </a:t>
            </a:r>
            <a:r>
              <a:rPr sz="2200" spc="-5" dirty="0">
                <a:solidFill>
                  <a:schemeClr val="tx1"/>
                </a:solidFill>
                <a:latin typeface="Carlito"/>
                <a:cs typeface="Carlito"/>
                <a:sym typeface="+mn-ea"/>
              </a:rPr>
              <a:t>learning models </a:t>
            </a:r>
            <a:r>
              <a:rPr sz="2200" spc="-25" dirty="0">
                <a:solidFill>
                  <a:schemeClr val="tx1"/>
                </a:solidFill>
                <a:latin typeface="Carlito"/>
                <a:cs typeface="Carlito"/>
                <a:sym typeface="+mn-ea"/>
              </a:rPr>
              <a:t>were </a:t>
            </a:r>
            <a:r>
              <a:rPr sz="2200" spc="-20" dirty="0">
                <a:solidFill>
                  <a:schemeClr val="tx1"/>
                </a:solidFill>
                <a:latin typeface="Carlito"/>
                <a:cs typeface="Carlito"/>
                <a:sym typeface="+mn-ea"/>
              </a:rPr>
              <a:t>produced: </a:t>
            </a:r>
            <a:r>
              <a:rPr sz="2200" spc="-5" dirty="0">
                <a:solidFill>
                  <a:schemeClr val="tx1"/>
                </a:solidFill>
                <a:latin typeface="Carlito"/>
                <a:cs typeface="Carlito"/>
                <a:sym typeface="+mn-ea"/>
              </a:rPr>
              <a:t>Logistic </a:t>
            </a:r>
            <a:r>
              <a:rPr sz="2200" spc="-20" dirty="0">
                <a:solidFill>
                  <a:schemeClr val="tx1"/>
                </a:solidFill>
                <a:latin typeface="Carlito"/>
                <a:cs typeface="Carlito"/>
                <a:sym typeface="+mn-ea"/>
              </a:rPr>
              <a:t>Regression, </a:t>
            </a:r>
            <a:r>
              <a:rPr sz="2200" spc="-15" dirty="0">
                <a:solidFill>
                  <a:schemeClr val="tx1"/>
                </a:solidFill>
                <a:latin typeface="Carlito"/>
                <a:cs typeface="Carlito"/>
                <a:sym typeface="+mn-ea"/>
              </a:rPr>
              <a:t>Support </a:t>
            </a:r>
            <a:r>
              <a:rPr sz="2200" spc="-50" dirty="0">
                <a:solidFill>
                  <a:schemeClr val="tx1"/>
                </a:solidFill>
                <a:latin typeface="Carlito"/>
                <a:cs typeface="Carlito"/>
                <a:sym typeface="+mn-ea"/>
              </a:rPr>
              <a:t>Vector  </a:t>
            </a:r>
            <a:r>
              <a:rPr sz="2200" spc="-5" dirty="0">
                <a:solidFill>
                  <a:schemeClr val="tx1"/>
                </a:solidFill>
                <a:latin typeface="Carlito"/>
                <a:cs typeface="Carlito"/>
                <a:sym typeface="+mn-ea"/>
              </a:rPr>
              <a:t>Machine, </a:t>
            </a:r>
            <a:r>
              <a:rPr sz="2200" spc="-15" dirty="0">
                <a:solidFill>
                  <a:schemeClr val="tx1"/>
                </a:solidFill>
                <a:latin typeface="Carlito"/>
                <a:cs typeface="Carlito"/>
                <a:sym typeface="+mn-ea"/>
              </a:rPr>
              <a:t>Decision </a:t>
            </a:r>
            <a:r>
              <a:rPr sz="2200" spc="-80" dirty="0">
                <a:solidFill>
                  <a:schemeClr val="tx1"/>
                </a:solidFill>
                <a:latin typeface="Carlito"/>
                <a:cs typeface="Carlito"/>
                <a:sym typeface="+mn-ea"/>
              </a:rPr>
              <a:t>Tree </a:t>
            </a:r>
            <a:r>
              <a:rPr sz="2200" spc="-45" dirty="0">
                <a:solidFill>
                  <a:schemeClr val="tx1"/>
                </a:solidFill>
                <a:latin typeface="Carlito"/>
                <a:cs typeface="Carlito"/>
                <a:sym typeface="+mn-ea"/>
              </a:rPr>
              <a:t>Classifier, </a:t>
            </a:r>
            <a:r>
              <a:rPr sz="2200" spc="-5" dirty="0">
                <a:solidFill>
                  <a:schemeClr val="tx1"/>
                </a:solidFill>
                <a:latin typeface="Carlito"/>
                <a:cs typeface="Carlito"/>
                <a:sym typeface="+mn-ea"/>
              </a:rPr>
              <a:t>and K </a:t>
            </a:r>
            <a:r>
              <a:rPr sz="2200" spc="-20" dirty="0">
                <a:solidFill>
                  <a:schemeClr val="tx1"/>
                </a:solidFill>
                <a:latin typeface="Carlito"/>
                <a:cs typeface="Carlito"/>
                <a:sym typeface="+mn-ea"/>
              </a:rPr>
              <a:t>Nearest Neighbors. </a:t>
            </a:r>
            <a:r>
              <a:rPr sz="2200" spc="-5" dirty="0">
                <a:solidFill>
                  <a:schemeClr val="tx1"/>
                </a:solidFill>
                <a:latin typeface="Carlito"/>
                <a:cs typeface="Carlito"/>
                <a:sym typeface="+mn-ea"/>
              </a:rPr>
              <a:t>All </a:t>
            </a:r>
            <a:r>
              <a:rPr sz="2200" spc="-20" dirty="0">
                <a:solidFill>
                  <a:schemeClr val="tx1"/>
                </a:solidFill>
                <a:latin typeface="Carlito"/>
                <a:cs typeface="Carlito"/>
                <a:sym typeface="+mn-ea"/>
              </a:rPr>
              <a:t>produced </a:t>
            </a:r>
            <a:r>
              <a:rPr sz="2200" spc="-15" dirty="0">
                <a:solidFill>
                  <a:schemeClr val="tx1"/>
                </a:solidFill>
                <a:latin typeface="Carlito"/>
                <a:cs typeface="Carlito"/>
                <a:sym typeface="+mn-ea"/>
              </a:rPr>
              <a:t>similar </a:t>
            </a:r>
            <a:r>
              <a:rPr sz="2200" spc="-20" dirty="0">
                <a:solidFill>
                  <a:schemeClr val="tx1"/>
                </a:solidFill>
                <a:latin typeface="Carlito"/>
                <a:cs typeface="Carlito"/>
                <a:sym typeface="+mn-ea"/>
              </a:rPr>
              <a:t>results  </a:t>
            </a:r>
            <a:r>
              <a:rPr sz="2200" spc="-5" dirty="0">
                <a:solidFill>
                  <a:schemeClr val="tx1"/>
                </a:solidFill>
                <a:latin typeface="Carlito"/>
                <a:cs typeface="Carlito"/>
                <a:sym typeface="+mn-ea"/>
              </a:rPr>
              <a:t>with </a:t>
            </a:r>
            <a:r>
              <a:rPr sz="2200" spc="-25" dirty="0">
                <a:solidFill>
                  <a:schemeClr val="tx1"/>
                </a:solidFill>
                <a:latin typeface="Carlito"/>
                <a:cs typeface="Carlito"/>
                <a:sym typeface="+mn-ea"/>
              </a:rPr>
              <a:t>accuracy </a:t>
            </a:r>
            <a:r>
              <a:rPr sz="2200" spc="-45" dirty="0">
                <a:solidFill>
                  <a:schemeClr val="tx1"/>
                </a:solidFill>
                <a:latin typeface="Carlito"/>
                <a:cs typeface="Carlito"/>
                <a:sym typeface="+mn-ea"/>
              </a:rPr>
              <a:t>rate </a:t>
            </a:r>
            <a:r>
              <a:rPr sz="2200" dirty="0">
                <a:solidFill>
                  <a:schemeClr val="tx1"/>
                </a:solidFill>
                <a:latin typeface="Carlito"/>
                <a:cs typeface="Carlito"/>
                <a:sym typeface="+mn-ea"/>
              </a:rPr>
              <a:t>of </a:t>
            </a:r>
            <a:r>
              <a:rPr sz="2200" spc="-5" dirty="0">
                <a:solidFill>
                  <a:schemeClr val="tx1"/>
                </a:solidFill>
                <a:latin typeface="Carlito"/>
                <a:cs typeface="Carlito"/>
                <a:sym typeface="+mn-ea"/>
              </a:rPr>
              <a:t>about 83.33%. All models </a:t>
            </a:r>
            <a:r>
              <a:rPr sz="2200" spc="-20" dirty="0">
                <a:solidFill>
                  <a:schemeClr val="tx1"/>
                </a:solidFill>
                <a:latin typeface="Carlito"/>
                <a:cs typeface="Carlito"/>
                <a:sym typeface="+mn-ea"/>
              </a:rPr>
              <a:t>over </a:t>
            </a:r>
            <a:r>
              <a:rPr sz="2200" spc="-25" dirty="0">
                <a:solidFill>
                  <a:schemeClr val="tx1"/>
                </a:solidFill>
                <a:latin typeface="Carlito"/>
                <a:cs typeface="Carlito"/>
                <a:sym typeface="+mn-ea"/>
              </a:rPr>
              <a:t>predicted </a:t>
            </a:r>
            <a:r>
              <a:rPr sz="2200" spc="-20" dirty="0">
                <a:solidFill>
                  <a:schemeClr val="tx1"/>
                </a:solidFill>
                <a:latin typeface="Carlito"/>
                <a:cs typeface="Carlito"/>
                <a:sym typeface="+mn-ea"/>
              </a:rPr>
              <a:t>successful </a:t>
            </a:r>
            <a:r>
              <a:rPr sz="2200" spc="-5" dirty="0">
                <a:solidFill>
                  <a:schemeClr val="tx1"/>
                </a:solidFill>
                <a:latin typeface="Carlito"/>
                <a:cs typeface="Carlito"/>
                <a:sym typeface="+mn-ea"/>
              </a:rPr>
              <a:t>landings. </a:t>
            </a:r>
            <a:r>
              <a:rPr sz="2200" spc="-20" dirty="0">
                <a:solidFill>
                  <a:schemeClr val="tx1"/>
                </a:solidFill>
                <a:latin typeface="Carlito"/>
                <a:cs typeface="Carlito"/>
                <a:sym typeface="+mn-ea"/>
              </a:rPr>
              <a:t>More  </a:t>
            </a:r>
            <a:r>
              <a:rPr sz="2200" spc="-35" dirty="0">
                <a:solidFill>
                  <a:schemeClr val="tx1"/>
                </a:solidFill>
                <a:latin typeface="Carlito"/>
                <a:cs typeface="Carlito"/>
                <a:sym typeface="+mn-ea"/>
              </a:rPr>
              <a:t>data </a:t>
            </a:r>
            <a:r>
              <a:rPr sz="2200" spc="-5" dirty="0">
                <a:solidFill>
                  <a:schemeClr val="tx1"/>
                </a:solidFill>
                <a:latin typeface="Carlito"/>
                <a:cs typeface="Carlito"/>
                <a:sym typeface="+mn-ea"/>
              </a:rPr>
              <a:t>is </a:t>
            </a:r>
            <a:r>
              <a:rPr sz="2200" spc="-15" dirty="0">
                <a:solidFill>
                  <a:schemeClr val="tx1"/>
                </a:solidFill>
                <a:latin typeface="Carlito"/>
                <a:cs typeface="Carlito"/>
                <a:sym typeface="+mn-ea"/>
              </a:rPr>
              <a:t>needed </a:t>
            </a:r>
            <a:r>
              <a:rPr sz="2200" spc="-35" dirty="0">
                <a:solidFill>
                  <a:schemeClr val="tx1"/>
                </a:solidFill>
                <a:latin typeface="Carlito"/>
                <a:cs typeface="Carlito"/>
                <a:sym typeface="+mn-ea"/>
              </a:rPr>
              <a:t>for </a:t>
            </a:r>
            <a:r>
              <a:rPr sz="2200" spc="-40" dirty="0">
                <a:solidFill>
                  <a:schemeClr val="tx1"/>
                </a:solidFill>
                <a:latin typeface="Carlito"/>
                <a:cs typeface="Carlito"/>
                <a:sym typeface="+mn-ea"/>
              </a:rPr>
              <a:t>better </a:t>
            </a:r>
            <a:r>
              <a:rPr sz="2200" spc="-5" dirty="0">
                <a:solidFill>
                  <a:schemeClr val="tx1"/>
                </a:solidFill>
                <a:latin typeface="Carlito"/>
                <a:cs typeface="Carlito"/>
                <a:sym typeface="+mn-ea"/>
              </a:rPr>
              <a:t>model </a:t>
            </a:r>
            <a:r>
              <a:rPr sz="2200" spc="-20" dirty="0">
                <a:solidFill>
                  <a:schemeClr val="tx1"/>
                </a:solidFill>
                <a:latin typeface="Carlito"/>
                <a:cs typeface="Carlito"/>
                <a:sym typeface="+mn-ea"/>
              </a:rPr>
              <a:t>determination </a:t>
            </a:r>
            <a:r>
              <a:rPr sz="2200" spc="-5" dirty="0">
                <a:solidFill>
                  <a:schemeClr val="tx1"/>
                </a:solidFill>
                <a:latin typeface="Carlito"/>
                <a:cs typeface="Carlito"/>
                <a:sym typeface="+mn-ea"/>
              </a:rPr>
              <a:t>and</a:t>
            </a:r>
            <a:r>
              <a:rPr sz="2200" spc="204" dirty="0">
                <a:solidFill>
                  <a:schemeClr val="tx1"/>
                </a:solidFill>
                <a:latin typeface="Carlito"/>
                <a:cs typeface="Carlito"/>
                <a:sym typeface="+mn-ea"/>
              </a:rPr>
              <a:t> </a:t>
            </a:r>
            <a:r>
              <a:rPr sz="2200" spc="-50" dirty="0">
                <a:solidFill>
                  <a:schemeClr val="tx1"/>
                </a:solidFill>
                <a:latin typeface="Carlito"/>
                <a:cs typeface="Carlito"/>
                <a:sym typeface="+mn-ea"/>
              </a:rPr>
              <a:t>accuracy.</a:t>
            </a:r>
            <a:endParaRPr lang="en-US" sz="2200" spc="-50" dirty="0">
              <a:solidFill>
                <a:schemeClr val="tx1"/>
              </a:solidFill>
              <a:latin typeface="Carlito"/>
              <a:cs typeface="Carlito"/>
              <a:sym typeface="+mn-ea"/>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762115" y="1673860"/>
            <a:ext cx="4695825" cy="4753610"/>
          </a:xfrm>
          <a:prstGeom prst="rect">
            <a:avLst/>
          </a:prstGeom>
        </p:spPr>
        <p:txBody>
          <a:bodyPr>
            <a:normAutofit/>
          </a:bodyPr>
          <a:lstStyle/>
          <a:p>
            <a:pPr marL="12700">
              <a:lnSpc>
                <a:spcPts val="2305"/>
              </a:lnSpc>
              <a:spcBef>
                <a:spcPts val="105"/>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returns </a:t>
            </a:r>
            <a:r>
              <a:rPr sz="2200" dirty="0">
                <a:solidFill>
                  <a:srgbClr val="404040"/>
                </a:solidFill>
                <a:latin typeface="Carlito"/>
                <a:cs typeface="Carlito"/>
                <a:sym typeface="+mn-ea"/>
              </a:rPr>
              <a:t>a </a:t>
            </a:r>
            <a:r>
              <a:rPr sz="2200" spc="-15" dirty="0">
                <a:solidFill>
                  <a:srgbClr val="404040"/>
                </a:solidFill>
                <a:latin typeface="Carlito"/>
                <a:cs typeface="Carlito"/>
                <a:sym typeface="+mn-ea"/>
              </a:rPr>
              <a:t>count </a:t>
            </a:r>
            <a:r>
              <a:rPr sz="2200" spc="-5" dirty="0">
                <a:solidFill>
                  <a:srgbClr val="404040"/>
                </a:solidFill>
                <a:latin typeface="Carlito"/>
                <a:cs typeface="Carlito"/>
                <a:sym typeface="+mn-ea"/>
              </a:rPr>
              <a:t>of</a:t>
            </a:r>
            <a:r>
              <a:rPr sz="2200" spc="-140" dirty="0">
                <a:solidFill>
                  <a:srgbClr val="404040"/>
                </a:solidFill>
                <a:latin typeface="Carlito"/>
                <a:cs typeface="Carlito"/>
                <a:sym typeface="+mn-ea"/>
              </a:rPr>
              <a:t> </a:t>
            </a:r>
            <a:r>
              <a:rPr sz="2200" dirty="0">
                <a:solidFill>
                  <a:srgbClr val="404040"/>
                </a:solidFill>
                <a:latin typeface="Carlito"/>
                <a:cs typeface="Carlito"/>
                <a:sym typeface="+mn-ea"/>
              </a:rPr>
              <a:t>each</a:t>
            </a:r>
            <a:endParaRPr sz="2200">
              <a:latin typeface="Carlito"/>
              <a:cs typeface="Carlito"/>
            </a:endParaRPr>
          </a:p>
          <a:p>
            <a:pPr marL="12700">
              <a:lnSpc>
                <a:spcPts val="2305"/>
              </a:lnSpc>
            </a:pPr>
            <a:r>
              <a:rPr sz="2200" spc="-5" dirty="0">
                <a:solidFill>
                  <a:srgbClr val="404040"/>
                </a:solidFill>
                <a:latin typeface="Carlito"/>
                <a:cs typeface="Carlito"/>
                <a:sym typeface="+mn-ea"/>
              </a:rPr>
              <a:t>mission</a:t>
            </a:r>
            <a:r>
              <a:rPr sz="2200" spc="-10" dirty="0">
                <a:solidFill>
                  <a:srgbClr val="404040"/>
                </a:solidFill>
                <a:latin typeface="Carlito"/>
                <a:cs typeface="Carlito"/>
                <a:sym typeface="+mn-ea"/>
              </a:rPr>
              <a:t> </a:t>
            </a:r>
            <a:r>
              <a:rPr sz="2200" spc="-15" dirty="0">
                <a:solidFill>
                  <a:srgbClr val="404040"/>
                </a:solidFill>
                <a:latin typeface="Carlito"/>
                <a:cs typeface="Carlito"/>
                <a:sym typeface="+mn-ea"/>
              </a:rPr>
              <a:t>outcome.</a:t>
            </a:r>
            <a:endParaRPr sz="2200">
              <a:latin typeface="Carlito"/>
              <a:cs typeface="Carlito"/>
            </a:endParaRPr>
          </a:p>
          <a:p>
            <a:pPr marL="12700" marR="83820">
              <a:lnSpc>
                <a:spcPts val="2200"/>
              </a:lnSpc>
              <a:spcBef>
                <a:spcPts val="1440"/>
              </a:spcBef>
            </a:pPr>
            <a:r>
              <a:rPr sz="2200" dirty="0">
                <a:solidFill>
                  <a:srgbClr val="404040"/>
                </a:solidFill>
                <a:latin typeface="Carlito"/>
                <a:cs typeface="Carlito"/>
                <a:sym typeface="+mn-ea"/>
              </a:rPr>
              <a:t>SpaceX </a:t>
            </a:r>
            <a:r>
              <a:rPr sz="2200" spc="-5" dirty="0">
                <a:solidFill>
                  <a:srgbClr val="404040"/>
                </a:solidFill>
                <a:latin typeface="Carlito"/>
                <a:cs typeface="Carlito"/>
                <a:sym typeface="+mn-ea"/>
              </a:rPr>
              <a:t>appears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achieve </a:t>
            </a:r>
            <a:r>
              <a:rPr sz="2200" dirty="0">
                <a:solidFill>
                  <a:srgbClr val="404040"/>
                </a:solidFill>
                <a:latin typeface="Carlito"/>
                <a:cs typeface="Carlito"/>
                <a:sym typeface="+mn-ea"/>
              </a:rPr>
              <a:t>its  </a:t>
            </a:r>
            <a:r>
              <a:rPr sz="2200" spc="-5" dirty="0">
                <a:solidFill>
                  <a:srgbClr val="404040"/>
                </a:solidFill>
                <a:latin typeface="Carlito"/>
                <a:cs typeface="Carlito"/>
                <a:sym typeface="+mn-ea"/>
              </a:rPr>
              <a:t>mission </a:t>
            </a:r>
            <a:r>
              <a:rPr sz="2200" spc="-20" dirty="0">
                <a:solidFill>
                  <a:srgbClr val="404040"/>
                </a:solidFill>
                <a:latin typeface="Carlito"/>
                <a:cs typeface="Carlito"/>
                <a:sym typeface="+mn-ea"/>
              </a:rPr>
              <a:t>outcome </a:t>
            </a:r>
            <a:r>
              <a:rPr sz="2200" spc="-5" dirty="0">
                <a:solidFill>
                  <a:srgbClr val="404040"/>
                </a:solidFill>
                <a:latin typeface="Carlito"/>
                <a:cs typeface="Carlito"/>
                <a:sym typeface="+mn-ea"/>
              </a:rPr>
              <a:t>nearly </a:t>
            </a:r>
            <a:r>
              <a:rPr sz="2200" dirty="0">
                <a:solidFill>
                  <a:srgbClr val="404040"/>
                </a:solidFill>
                <a:latin typeface="Carlito"/>
                <a:cs typeface="Carlito"/>
                <a:sym typeface="+mn-ea"/>
              </a:rPr>
              <a:t>99% </a:t>
            </a:r>
            <a:r>
              <a:rPr sz="2200" spc="-5" dirty="0">
                <a:solidFill>
                  <a:srgbClr val="404040"/>
                </a:solidFill>
                <a:latin typeface="Carlito"/>
                <a:cs typeface="Carlito"/>
                <a:sym typeface="+mn-ea"/>
              </a:rPr>
              <a:t>of</a:t>
            </a:r>
            <a:r>
              <a:rPr sz="2200" spc="-100" dirty="0">
                <a:solidFill>
                  <a:srgbClr val="404040"/>
                </a:solidFill>
                <a:latin typeface="Carlito"/>
                <a:cs typeface="Carlito"/>
                <a:sym typeface="+mn-ea"/>
              </a:rPr>
              <a:t>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time.</a:t>
            </a:r>
            <a:endParaRPr sz="2200">
              <a:latin typeface="Carlito"/>
              <a:cs typeface="Carlito"/>
            </a:endParaRPr>
          </a:p>
          <a:p>
            <a:pPr marL="12700">
              <a:lnSpc>
                <a:spcPts val="2305"/>
              </a:lnSpc>
              <a:spcBef>
                <a:spcPts val="115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means </a:t>
            </a:r>
            <a:r>
              <a:rPr sz="2200" spc="-5" dirty="0">
                <a:solidFill>
                  <a:srgbClr val="404040"/>
                </a:solidFill>
                <a:latin typeface="Carlito"/>
                <a:cs typeface="Carlito"/>
                <a:sym typeface="+mn-ea"/>
              </a:rPr>
              <a:t>that </a:t>
            </a:r>
            <a:r>
              <a:rPr sz="2200" spc="-20" dirty="0">
                <a:solidFill>
                  <a:srgbClr val="404040"/>
                </a:solidFill>
                <a:latin typeface="Carlito"/>
                <a:cs typeface="Carlito"/>
                <a:sym typeface="+mn-ea"/>
              </a:rPr>
              <a:t>most </a:t>
            </a:r>
            <a:r>
              <a:rPr sz="2200" dirty="0">
                <a:solidFill>
                  <a:srgbClr val="404040"/>
                </a:solidFill>
                <a:latin typeface="Carlito"/>
                <a:cs typeface="Carlito"/>
                <a:sym typeface="+mn-ea"/>
              </a:rPr>
              <a:t>of the</a:t>
            </a:r>
            <a:r>
              <a:rPr sz="2200" spc="-85" dirty="0">
                <a:solidFill>
                  <a:srgbClr val="404040"/>
                </a:solidFill>
                <a:latin typeface="Carlito"/>
                <a:cs typeface="Carlito"/>
                <a:sym typeface="+mn-ea"/>
              </a:rPr>
              <a:t> </a:t>
            </a:r>
            <a:r>
              <a:rPr sz="2200" spc="-5" dirty="0">
                <a:solidFill>
                  <a:srgbClr val="404040"/>
                </a:solidFill>
                <a:latin typeface="Carlito"/>
                <a:cs typeface="Carlito"/>
                <a:sym typeface="+mn-ea"/>
              </a:rPr>
              <a:t>landing</a:t>
            </a:r>
            <a:endParaRPr sz="2200">
              <a:latin typeface="Carlito"/>
              <a:cs typeface="Carlito"/>
            </a:endParaRPr>
          </a:p>
          <a:p>
            <a:pPr marL="12700">
              <a:lnSpc>
                <a:spcPts val="2305"/>
              </a:lnSpc>
            </a:pPr>
            <a:r>
              <a:rPr sz="2200" spc="-20" dirty="0">
                <a:solidFill>
                  <a:srgbClr val="404040"/>
                </a:solidFill>
                <a:latin typeface="Carlito"/>
                <a:cs typeface="Carlito"/>
                <a:sym typeface="+mn-ea"/>
              </a:rPr>
              <a:t>failures are</a:t>
            </a:r>
            <a:r>
              <a:rPr sz="2200" spc="40" dirty="0">
                <a:solidFill>
                  <a:srgbClr val="404040"/>
                </a:solidFill>
                <a:latin typeface="Carlito"/>
                <a:cs typeface="Carlito"/>
                <a:sym typeface="+mn-ea"/>
              </a:rPr>
              <a:t> </a:t>
            </a:r>
            <a:r>
              <a:rPr sz="2200" spc="-5" dirty="0">
                <a:solidFill>
                  <a:srgbClr val="404040"/>
                </a:solidFill>
                <a:latin typeface="Carlito"/>
                <a:cs typeface="Carlito"/>
                <a:sym typeface="+mn-ea"/>
              </a:rPr>
              <a:t>intended.</a:t>
            </a:r>
            <a:endParaRPr sz="2200">
              <a:latin typeface="Carlito"/>
              <a:cs typeface="Carlito"/>
            </a:endParaRPr>
          </a:p>
          <a:p>
            <a:pPr marL="12700" marR="337185">
              <a:lnSpc>
                <a:spcPts val="2200"/>
              </a:lnSpc>
              <a:spcBef>
                <a:spcPts val="1440"/>
              </a:spcBef>
            </a:pPr>
            <a:r>
              <a:rPr sz="2200" spc="-40" dirty="0">
                <a:solidFill>
                  <a:srgbClr val="404040"/>
                </a:solidFill>
                <a:latin typeface="Carlito"/>
                <a:cs typeface="Carlito"/>
                <a:sym typeface="+mn-ea"/>
              </a:rPr>
              <a:t>Interestingly, </a:t>
            </a:r>
            <a:r>
              <a:rPr sz="2200" spc="-5" dirty="0">
                <a:solidFill>
                  <a:srgbClr val="404040"/>
                </a:solidFill>
                <a:latin typeface="Carlito"/>
                <a:cs typeface="Carlito"/>
                <a:sym typeface="+mn-ea"/>
              </a:rPr>
              <a:t>one </a:t>
            </a:r>
            <a:r>
              <a:rPr sz="2200" dirty="0">
                <a:solidFill>
                  <a:srgbClr val="404040"/>
                </a:solidFill>
                <a:latin typeface="Carlito"/>
                <a:cs typeface="Carlito"/>
                <a:sym typeface="+mn-ea"/>
              </a:rPr>
              <a:t>launch </a:t>
            </a:r>
            <a:r>
              <a:rPr sz="2200" spc="-5" dirty="0">
                <a:solidFill>
                  <a:srgbClr val="404040"/>
                </a:solidFill>
                <a:latin typeface="Carlito"/>
                <a:cs typeface="Carlito"/>
                <a:sym typeface="+mn-ea"/>
              </a:rPr>
              <a:t>has </a:t>
            </a:r>
            <a:r>
              <a:rPr sz="2200" dirty="0">
                <a:solidFill>
                  <a:srgbClr val="404040"/>
                </a:solidFill>
                <a:latin typeface="Carlito"/>
                <a:cs typeface="Carlito"/>
                <a:sym typeface="+mn-ea"/>
              </a:rPr>
              <a:t>an  unclear </a:t>
            </a:r>
            <a:r>
              <a:rPr sz="2200" spc="-10" dirty="0">
                <a:solidFill>
                  <a:srgbClr val="404040"/>
                </a:solidFill>
                <a:latin typeface="Carlito"/>
                <a:cs typeface="Carlito"/>
                <a:sym typeface="+mn-ea"/>
              </a:rPr>
              <a:t>payload </a:t>
            </a:r>
            <a:r>
              <a:rPr sz="2200" spc="-25" dirty="0">
                <a:solidFill>
                  <a:srgbClr val="404040"/>
                </a:solidFill>
                <a:latin typeface="Carlito"/>
                <a:cs typeface="Carlito"/>
                <a:sym typeface="+mn-ea"/>
              </a:rPr>
              <a:t>status </a:t>
            </a:r>
            <a:r>
              <a:rPr sz="2200" dirty="0">
                <a:solidFill>
                  <a:srgbClr val="404040"/>
                </a:solidFill>
                <a:latin typeface="Carlito"/>
                <a:cs typeface="Carlito"/>
                <a:sym typeface="+mn-ea"/>
              </a:rPr>
              <a:t>and  </a:t>
            </a:r>
            <a:r>
              <a:rPr sz="2200" spc="-20" dirty="0">
                <a:solidFill>
                  <a:srgbClr val="404040"/>
                </a:solidFill>
                <a:latin typeface="Carlito"/>
                <a:cs typeface="Carlito"/>
                <a:sym typeface="+mn-ea"/>
              </a:rPr>
              <a:t>unfortunately </a:t>
            </a:r>
            <a:r>
              <a:rPr sz="2200" spc="-5" dirty="0">
                <a:solidFill>
                  <a:srgbClr val="404040"/>
                </a:solidFill>
                <a:latin typeface="Carlito"/>
                <a:cs typeface="Carlito"/>
                <a:sym typeface="+mn-ea"/>
              </a:rPr>
              <a:t>one </a:t>
            </a:r>
            <a:r>
              <a:rPr sz="2200" spc="-20" dirty="0">
                <a:solidFill>
                  <a:srgbClr val="404040"/>
                </a:solidFill>
                <a:latin typeface="Carlito"/>
                <a:cs typeface="Carlito"/>
                <a:sym typeface="+mn-ea"/>
              </a:rPr>
              <a:t>failed </a:t>
            </a:r>
            <a:r>
              <a:rPr sz="2200" spc="-5" dirty="0">
                <a:solidFill>
                  <a:srgbClr val="404040"/>
                </a:solidFill>
                <a:latin typeface="Carlito"/>
                <a:cs typeface="Carlito"/>
                <a:sym typeface="+mn-ea"/>
              </a:rPr>
              <a:t>in</a:t>
            </a:r>
            <a:r>
              <a:rPr sz="2200" spc="-40" dirty="0">
                <a:solidFill>
                  <a:srgbClr val="404040"/>
                </a:solidFill>
                <a:latin typeface="Carlito"/>
                <a:cs typeface="Carlito"/>
                <a:sym typeface="+mn-ea"/>
              </a:rPr>
              <a:t> </a:t>
            </a:r>
            <a:r>
              <a:rPr sz="2200" spc="-15" dirty="0">
                <a:solidFill>
                  <a:srgbClr val="404040"/>
                </a:solidFill>
                <a:latin typeface="Carlito"/>
                <a:cs typeface="Carlito"/>
                <a:sym typeface="+mn-ea"/>
              </a:rPr>
              <a:t>flight.</a:t>
            </a:r>
            <a:endParaRPr sz="2200">
              <a:latin typeface="Carlito"/>
              <a:cs typeface="Carlito"/>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sp>
        <p:nvSpPr>
          <p:cNvPr id="2" name="object 5"/>
          <p:cNvSpPr/>
          <p:nvPr/>
        </p:nvSpPr>
        <p:spPr>
          <a:xfrm>
            <a:off x="1289303" y="2026920"/>
            <a:ext cx="5138928" cy="3441191"/>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210425" y="1825625"/>
            <a:ext cx="4083050" cy="4351655"/>
          </a:xfrm>
          <a:prstGeom prst="rect">
            <a:avLst/>
          </a:prstGeom>
        </p:spPr>
        <p:txBody>
          <a:bodyPr>
            <a:normAutofit/>
          </a:bodyPr>
          <a:lstStyle/>
          <a:p>
            <a:pPr marL="12700" marR="5080">
              <a:lnSpc>
                <a:spcPct val="90000"/>
              </a:lnSpc>
              <a:spcBef>
                <a:spcPts val="34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returns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versions </a:t>
            </a:r>
            <a:r>
              <a:rPr sz="2200" spc="-5" dirty="0">
                <a:solidFill>
                  <a:srgbClr val="404040"/>
                </a:solidFill>
                <a:latin typeface="Carlito"/>
                <a:cs typeface="Carlito"/>
                <a:sym typeface="+mn-ea"/>
              </a:rPr>
              <a:t>that  carried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highest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 of </a:t>
            </a:r>
            <a:r>
              <a:rPr sz="2200" dirty="0">
                <a:solidFill>
                  <a:srgbClr val="404040"/>
                </a:solidFill>
                <a:latin typeface="Carlito"/>
                <a:cs typeface="Carlito"/>
                <a:sym typeface="+mn-ea"/>
              </a:rPr>
              <a:t>15600  kg.</a:t>
            </a:r>
            <a:endParaRPr sz="2200">
              <a:latin typeface="Carlito"/>
              <a:cs typeface="Carlito"/>
            </a:endParaRPr>
          </a:p>
          <a:p>
            <a:pPr marL="12700" marR="71120">
              <a:lnSpc>
                <a:spcPts val="2200"/>
              </a:lnSpc>
              <a:spcBef>
                <a:spcPts val="1440"/>
              </a:spcBef>
            </a:pPr>
            <a:r>
              <a:rPr sz="2200" spc="-5" dirty="0">
                <a:solidFill>
                  <a:srgbClr val="404040"/>
                </a:solidFill>
                <a:latin typeface="Carlito"/>
                <a:cs typeface="Carlito"/>
                <a:sym typeface="+mn-ea"/>
              </a:rPr>
              <a:t>These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versions </a:t>
            </a:r>
            <a:r>
              <a:rPr sz="2200" spc="-20" dirty="0">
                <a:solidFill>
                  <a:srgbClr val="404040"/>
                </a:solidFill>
                <a:latin typeface="Carlito"/>
                <a:cs typeface="Carlito"/>
                <a:sym typeface="+mn-ea"/>
              </a:rPr>
              <a:t>are </a:t>
            </a:r>
            <a:r>
              <a:rPr sz="2200" spc="-15" dirty="0">
                <a:solidFill>
                  <a:srgbClr val="404040"/>
                </a:solidFill>
                <a:latin typeface="Carlito"/>
                <a:cs typeface="Carlito"/>
                <a:sym typeface="+mn-ea"/>
              </a:rPr>
              <a:t>very </a:t>
            </a:r>
            <a:r>
              <a:rPr sz="2200" spc="-5" dirty="0">
                <a:solidFill>
                  <a:srgbClr val="404040"/>
                </a:solidFill>
                <a:latin typeface="Carlito"/>
                <a:cs typeface="Carlito"/>
                <a:sym typeface="+mn-ea"/>
              </a:rPr>
              <a:t>similar </a:t>
            </a:r>
            <a:r>
              <a:rPr sz="2200" dirty="0">
                <a:solidFill>
                  <a:srgbClr val="404040"/>
                </a:solidFill>
                <a:latin typeface="Carlito"/>
                <a:cs typeface="Carlito"/>
                <a:sym typeface="+mn-ea"/>
              </a:rPr>
              <a:t>and  all </a:t>
            </a:r>
            <a:r>
              <a:rPr sz="2200" spc="-20" dirty="0">
                <a:solidFill>
                  <a:srgbClr val="404040"/>
                </a:solidFill>
                <a:latin typeface="Carlito"/>
                <a:cs typeface="Carlito"/>
                <a:sym typeface="+mn-ea"/>
              </a:rPr>
              <a:t>are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the F9 B5 </a:t>
            </a:r>
            <a:r>
              <a:rPr sz="2200" spc="-5" dirty="0">
                <a:solidFill>
                  <a:srgbClr val="404040"/>
                </a:solidFill>
                <a:latin typeface="Carlito"/>
                <a:cs typeface="Carlito"/>
                <a:sym typeface="+mn-ea"/>
              </a:rPr>
              <a:t>B10xx.x</a:t>
            </a:r>
            <a:r>
              <a:rPr sz="2200" spc="-140" dirty="0">
                <a:solidFill>
                  <a:srgbClr val="404040"/>
                </a:solidFill>
                <a:latin typeface="Carlito"/>
                <a:cs typeface="Carlito"/>
                <a:sym typeface="+mn-ea"/>
              </a:rPr>
              <a:t> </a:t>
            </a:r>
            <a:r>
              <a:rPr sz="2200" spc="-45" dirty="0">
                <a:solidFill>
                  <a:srgbClr val="404040"/>
                </a:solidFill>
                <a:latin typeface="Carlito"/>
                <a:cs typeface="Carlito"/>
                <a:sym typeface="+mn-ea"/>
              </a:rPr>
              <a:t>variety.</a:t>
            </a:r>
            <a:endParaRPr sz="2200">
              <a:latin typeface="Carlito"/>
              <a:cs typeface="Carlito"/>
            </a:endParaRPr>
          </a:p>
          <a:p>
            <a:pPr marL="12700" marR="27305">
              <a:lnSpc>
                <a:spcPts val="2210"/>
              </a:lnSpc>
              <a:spcBef>
                <a:spcPts val="1395"/>
              </a:spcBef>
            </a:pPr>
            <a:r>
              <a:rPr sz="2200" spc="-5" dirty="0">
                <a:solidFill>
                  <a:srgbClr val="404040"/>
                </a:solidFill>
                <a:latin typeface="Carlito"/>
                <a:cs typeface="Carlito"/>
                <a:sym typeface="+mn-ea"/>
              </a:rPr>
              <a:t>This </a:t>
            </a:r>
            <a:r>
              <a:rPr sz="2200" spc="-25" dirty="0">
                <a:solidFill>
                  <a:srgbClr val="404040"/>
                </a:solidFill>
                <a:latin typeface="Carlito"/>
                <a:cs typeface="Carlito"/>
                <a:sym typeface="+mn-ea"/>
              </a:rPr>
              <a:t>likely </a:t>
            </a:r>
            <a:r>
              <a:rPr sz="2200" spc="-20" dirty="0">
                <a:solidFill>
                  <a:srgbClr val="404040"/>
                </a:solidFill>
                <a:latin typeface="Carlito"/>
                <a:cs typeface="Carlito"/>
                <a:sym typeface="+mn-ea"/>
              </a:rPr>
              <a:t>indicates </a:t>
            </a:r>
            <a:r>
              <a:rPr sz="2200" spc="-10" dirty="0">
                <a:solidFill>
                  <a:srgbClr val="404040"/>
                </a:solidFill>
                <a:latin typeface="Carlito"/>
                <a:cs typeface="Carlito"/>
                <a:sym typeface="+mn-ea"/>
              </a:rPr>
              <a:t>payload </a:t>
            </a:r>
            <a:r>
              <a:rPr sz="2200" spc="-5" dirty="0">
                <a:solidFill>
                  <a:srgbClr val="404040"/>
                </a:solidFill>
                <a:latin typeface="Carlito"/>
                <a:cs typeface="Carlito"/>
                <a:sym typeface="+mn-ea"/>
              </a:rPr>
              <a:t>mass </a:t>
            </a:r>
            <a:r>
              <a:rPr sz="2200" spc="-25" dirty="0">
                <a:solidFill>
                  <a:srgbClr val="404040"/>
                </a:solidFill>
                <a:latin typeface="Carlito"/>
                <a:cs typeface="Carlito"/>
                <a:sym typeface="+mn-ea"/>
              </a:rPr>
              <a:t>correlates  </a:t>
            </a:r>
            <a:r>
              <a:rPr sz="2200" spc="-5" dirty="0">
                <a:solidFill>
                  <a:srgbClr val="404040"/>
                </a:solidFill>
                <a:latin typeface="Carlito"/>
                <a:cs typeface="Carlito"/>
                <a:sym typeface="+mn-ea"/>
              </a:rPr>
              <a:t>with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 </a:t>
            </a:r>
            <a:r>
              <a:rPr sz="2200" spc="-5" dirty="0">
                <a:solidFill>
                  <a:srgbClr val="404040"/>
                </a:solidFill>
                <a:latin typeface="Carlito"/>
                <a:cs typeface="Carlito"/>
                <a:sym typeface="+mn-ea"/>
              </a:rPr>
              <a:t>that is</a:t>
            </a:r>
            <a:r>
              <a:rPr sz="2200" spc="15" dirty="0">
                <a:solidFill>
                  <a:srgbClr val="404040"/>
                </a:solidFill>
                <a:latin typeface="Carlito"/>
                <a:cs typeface="Carlito"/>
                <a:sym typeface="+mn-ea"/>
              </a:rPr>
              <a:t> </a:t>
            </a:r>
            <a:r>
              <a:rPr sz="2200" spc="-5" dirty="0">
                <a:solidFill>
                  <a:srgbClr val="404040"/>
                </a:solidFill>
                <a:latin typeface="Carlito"/>
                <a:cs typeface="Carlito"/>
                <a:sym typeface="+mn-ea"/>
              </a:rPr>
              <a:t>used.</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sp>
        <p:nvSpPr>
          <p:cNvPr id="2" name="object 2"/>
          <p:cNvSpPr/>
          <p:nvPr/>
        </p:nvSpPr>
        <p:spPr>
          <a:xfrm>
            <a:off x="838200" y="1633728"/>
            <a:ext cx="5811011" cy="4885944"/>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941945" y="1825625"/>
            <a:ext cx="3604895" cy="4351655"/>
          </a:xfrm>
          <a:prstGeom prst="rect">
            <a:avLst/>
          </a:prstGeom>
        </p:spPr>
        <p:txBody>
          <a:bodyPr lIns="91440" tIns="45720" rIns="91440" bIns="45720" anchor="t">
            <a:normAutofit fontScale="90000"/>
          </a:bodyPr>
          <a:lstStyle/>
          <a:p>
            <a:pPr marL="12700" marR="5080">
              <a:lnSpc>
                <a:spcPct val="90000"/>
              </a:lnSpc>
              <a:spcBef>
                <a:spcPts val="340"/>
              </a:spcBef>
            </a:pPr>
            <a:r>
              <a:rPr spc="-5" dirty="0">
                <a:solidFill>
                  <a:srgbClr val="404040"/>
                </a:solidFill>
                <a:latin typeface="Carlito"/>
                <a:cs typeface="Carlito"/>
                <a:sym typeface="+mn-ea"/>
              </a:rPr>
              <a:t>This </a:t>
            </a:r>
            <a:r>
              <a:rPr dirty="0">
                <a:solidFill>
                  <a:srgbClr val="404040"/>
                </a:solidFill>
                <a:latin typeface="Carlito"/>
                <a:cs typeface="Carlito"/>
                <a:sym typeface="+mn-ea"/>
              </a:rPr>
              <a:t>query </a:t>
            </a:r>
            <a:r>
              <a:rPr spc="-5" dirty="0">
                <a:solidFill>
                  <a:srgbClr val="404040"/>
                </a:solidFill>
                <a:latin typeface="Carlito"/>
                <a:cs typeface="Carlito"/>
                <a:sym typeface="+mn-ea"/>
              </a:rPr>
              <a:t>returns </a:t>
            </a:r>
            <a:r>
              <a:rPr dirty="0">
                <a:solidFill>
                  <a:srgbClr val="404040"/>
                </a:solidFill>
                <a:latin typeface="Carlito"/>
                <a:cs typeface="Carlito"/>
                <a:sym typeface="+mn-ea"/>
              </a:rPr>
              <a:t>the </a:t>
            </a:r>
            <a:r>
              <a:rPr spc="-5" dirty="0">
                <a:solidFill>
                  <a:srgbClr val="404040"/>
                </a:solidFill>
                <a:latin typeface="Carlito"/>
                <a:cs typeface="Carlito"/>
                <a:sym typeface="+mn-ea"/>
              </a:rPr>
              <a:t>Month,</a:t>
            </a:r>
            <a:r>
              <a:rPr spc="-145" dirty="0">
                <a:solidFill>
                  <a:srgbClr val="404040"/>
                </a:solidFill>
                <a:latin typeface="Carlito"/>
                <a:cs typeface="Carlito"/>
                <a:sym typeface="+mn-ea"/>
              </a:rPr>
              <a:t> </a:t>
            </a:r>
            <a:r>
              <a:rPr spc="-5" dirty="0">
                <a:solidFill>
                  <a:srgbClr val="404040"/>
                </a:solidFill>
                <a:latin typeface="Carlito"/>
                <a:cs typeface="Carlito"/>
                <a:sym typeface="+mn-ea"/>
              </a:rPr>
              <a:t>Landing  </a:t>
            </a:r>
            <a:r>
              <a:rPr spc="-10" dirty="0">
                <a:solidFill>
                  <a:srgbClr val="404040"/>
                </a:solidFill>
                <a:latin typeface="Carlito"/>
                <a:cs typeface="Carlito"/>
                <a:sym typeface="+mn-ea"/>
              </a:rPr>
              <a:t>Outcome, Booster </a:t>
            </a:r>
            <a:r>
              <a:rPr spc="-40" dirty="0">
                <a:solidFill>
                  <a:srgbClr val="404040"/>
                </a:solidFill>
                <a:latin typeface="Carlito"/>
                <a:cs typeface="Carlito"/>
                <a:sym typeface="+mn-ea"/>
              </a:rPr>
              <a:t>Version, </a:t>
            </a:r>
            <a:r>
              <a:rPr spc="-25" dirty="0">
                <a:solidFill>
                  <a:srgbClr val="404040"/>
                </a:solidFill>
                <a:latin typeface="Carlito"/>
                <a:cs typeface="Carlito"/>
                <a:sym typeface="+mn-ea"/>
              </a:rPr>
              <a:t>Payload  </a:t>
            </a:r>
            <a:r>
              <a:rPr dirty="0">
                <a:solidFill>
                  <a:srgbClr val="404040"/>
                </a:solidFill>
                <a:latin typeface="Carlito"/>
                <a:cs typeface="Carlito"/>
                <a:sym typeface="+mn-ea"/>
              </a:rPr>
              <a:t>Mass </a:t>
            </a:r>
            <a:r>
              <a:rPr spc="-5" dirty="0">
                <a:solidFill>
                  <a:srgbClr val="404040"/>
                </a:solidFill>
                <a:latin typeface="Carlito"/>
                <a:cs typeface="Carlito"/>
                <a:sym typeface="+mn-ea"/>
              </a:rPr>
              <a:t>(kg), </a:t>
            </a:r>
            <a:r>
              <a:rPr dirty="0">
                <a:solidFill>
                  <a:srgbClr val="404040"/>
                </a:solidFill>
                <a:latin typeface="Carlito"/>
                <a:cs typeface="Carlito"/>
                <a:sym typeface="+mn-ea"/>
              </a:rPr>
              <a:t>and </a:t>
            </a:r>
            <a:r>
              <a:rPr spc="-5" dirty="0">
                <a:solidFill>
                  <a:srgbClr val="404040"/>
                </a:solidFill>
                <a:latin typeface="Carlito"/>
                <a:cs typeface="Carlito"/>
                <a:sym typeface="+mn-ea"/>
              </a:rPr>
              <a:t>Launch </a:t>
            </a:r>
            <a:r>
              <a:rPr spc="-20" dirty="0">
                <a:solidFill>
                  <a:srgbClr val="404040"/>
                </a:solidFill>
                <a:latin typeface="Carlito"/>
                <a:cs typeface="Carlito"/>
                <a:sym typeface="+mn-ea"/>
              </a:rPr>
              <a:t>site </a:t>
            </a:r>
            <a:r>
              <a:rPr spc="-5" dirty="0">
                <a:solidFill>
                  <a:srgbClr val="404040"/>
                </a:solidFill>
                <a:latin typeface="Carlito"/>
                <a:cs typeface="Carlito"/>
                <a:sym typeface="+mn-ea"/>
              </a:rPr>
              <a:t>of </a:t>
            </a:r>
            <a:r>
              <a:rPr dirty="0">
                <a:solidFill>
                  <a:srgbClr val="404040"/>
                </a:solidFill>
                <a:latin typeface="Carlito"/>
                <a:cs typeface="Carlito"/>
                <a:sym typeface="+mn-ea"/>
              </a:rPr>
              <a:t>2015  launches </a:t>
            </a:r>
            <a:r>
              <a:rPr spc="-10" dirty="0">
                <a:solidFill>
                  <a:srgbClr val="404040"/>
                </a:solidFill>
                <a:latin typeface="Carlito"/>
                <a:cs typeface="Carlito"/>
                <a:sym typeface="+mn-ea"/>
              </a:rPr>
              <a:t>where </a:t>
            </a:r>
            <a:r>
              <a:rPr spc="-25" dirty="0">
                <a:solidFill>
                  <a:srgbClr val="404040"/>
                </a:solidFill>
                <a:latin typeface="Carlito"/>
                <a:cs typeface="Carlito"/>
                <a:sym typeface="+mn-ea"/>
              </a:rPr>
              <a:t>stage </a:t>
            </a:r>
            <a:r>
              <a:rPr dirty="0">
                <a:solidFill>
                  <a:srgbClr val="404040"/>
                </a:solidFill>
                <a:latin typeface="Carlito"/>
                <a:cs typeface="Carlito"/>
                <a:sym typeface="+mn-ea"/>
              </a:rPr>
              <a:t>1 </a:t>
            </a:r>
            <a:r>
              <a:rPr spc="-20" dirty="0">
                <a:solidFill>
                  <a:srgbClr val="404040"/>
                </a:solidFill>
                <a:latin typeface="Carlito"/>
                <a:cs typeface="Carlito"/>
                <a:sym typeface="+mn-ea"/>
              </a:rPr>
              <a:t>failed </a:t>
            </a:r>
            <a:r>
              <a:rPr spc="-15" dirty="0">
                <a:solidFill>
                  <a:srgbClr val="404040"/>
                </a:solidFill>
                <a:latin typeface="Carlito"/>
                <a:cs typeface="Carlito"/>
                <a:sym typeface="+mn-ea"/>
              </a:rPr>
              <a:t>to </a:t>
            </a:r>
            <a:r>
              <a:rPr spc="-5" dirty="0">
                <a:solidFill>
                  <a:srgbClr val="404040"/>
                </a:solidFill>
                <a:latin typeface="Carlito"/>
                <a:cs typeface="Carlito"/>
                <a:sym typeface="+mn-ea"/>
              </a:rPr>
              <a:t>land  on </a:t>
            </a:r>
            <a:r>
              <a:rPr dirty="0">
                <a:solidFill>
                  <a:srgbClr val="404040"/>
                </a:solidFill>
                <a:latin typeface="Carlito"/>
                <a:cs typeface="Carlito"/>
                <a:sym typeface="+mn-ea"/>
              </a:rPr>
              <a:t>a </a:t>
            </a:r>
            <a:r>
              <a:rPr spc="-20" dirty="0">
                <a:solidFill>
                  <a:srgbClr val="404040"/>
                </a:solidFill>
                <a:latin typeface="Carlito"/>
                <a:cs typeface="Carlito"/>
                <a:sym typeface="+mn-ea"/>
              </a:rPr>
              <a:t>drone</a:t>
            </a:r>
            <a:r>
              <a:rPr spc="-80" dirty="0">
                <a:solidFill>
                  <a:srgbClr val="404040"/>
                </a:solidFill>
                <a:latin typeface="Carlito"/>
                <a:cs typeface="Carlito"/>
                <a:sym typeface="+mn-ea"/>
              </a:rPr>
              <a:t> </a:t>
            </a:r>
            <a:r>
              <a:rPr spc="-5" dirty="0">
                <a:solidFill>
                  <a:srgbClr val="404040"/>
                </a:solidFill>
                <a:latin typeface="Carlito"/>
                <a:cs typeface="Carlito"/>
                <a:sym typeface="+mn-ea"/>
              </a:rPr>
              <a:t>ship.</a:t>
            </a:r>
            <a:endParaRPr>
              <a:latin typeface="Carlito"/>
              <a:cs typeface="Carlito"/>
            </a:endParaRPr>
          </a:p>
          <a:p>
            <a:pPr marL="12700">
              <a:lnSpc>
                <a:spcPct val="100000"/>
              </a:lnSpc>
              <a:spcBef>
                <a:spcPts val="1200"/>
              </a:spcBef>
            </a:pPr>
            <a:r>
              <a:rPr spc="-20" dirty="0">
                <a:solidFill>
                  <a:srgbClr val="404040"/>
                </a:solidFill>
                <a:latin typeface="Carlito"/>
                <a:cs typeface="Carlito"/>
                <a:sym typeface="+mn-ea"/>
              </a:rPr>
              <a:t>There were two </a:t>
            </a:r>
            <a:r>
              <a:rPr spc="-5" dirty="0">
                <a:solidFill>
                  <a:srgbClr val="404040"/>
                </a:solidFill>
                <a:latin typeface="Carlito"/>
                <a:cs typeface="Carlito"/>
                <a:sym typeface="+mn-ea"/>
              </a:rPr>
              <a:t>such</a:t>
            </a:r>
            <a:r>
              <a:rPr spc="-50" dirty="0">
                <a:solidFill>
                  <a:srgbClr val="404040"/>
                </a:solidFill>
                <a:latin typeface="Carlito"/>
                <a:cs typeface="Carlito"/>
                <a:sym typeface="+mn-ea"/>
              </a:rPr>
              <a:t> </a:t>
            </a:r>
            <a:r>
              <a:rPr spc="-5" dirty="0">
                <a:solidFill>
                  <a:srgbClr val="404040"/>
                </a:solidFill>
                <a:latin typeface="Carlito"/>
                <a:cs typeface="Carlito"/>
                <a:sym typeface="+mn-ea"/>
              </a:rPr>
              <a:t>occurrences.</a:t>
            </a:r>
            <a:endParaRPr>
              <a:latin typeface="Carlito"/>
              <a:cs typeface="Carlito"/>
            </a:endParaRPr>
          </a:p>
          <a:p>
            <a:pPr>
              <a:lnSpc>
                <a:spcPct val="100000"/>
              </a:lnSpc>
              <a:spcBef>
                <a:spcPts val="1400"/>
              </a:spcBef>
            </a:pP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sp>
        <p:nvSpPr>
          <p:cNvPr id="2" name="object 5"/>
          <p:cNvSpPr/>
          <p:nvPr/>
        </p:nvSpPr>
        <p:spPr>
          <a:xfrm>
            <a:off x="368046" y="2725673"/>
            <a:ext cx="7306056" cy="2077212"/>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430770" y="1825625"/>
            <a:ext cx="4020820" cy="3388995"/>
          </a:xfrm>
          <a:prstGeom prst="rect">
            <a:avLst/>
          </a:prstGeom>
        </p:spPr>
        <p:txBody>
          <a:bodyPr lIns="91440" tIns="45720" rIns="91440" bIns="45720" anchor="t"/>
          <a:lstStyle/>
          <a:p>
            <a:pPr marL="12700" marR="5080">
              <a:lnSpc>
                <a:spcPct val="92000"/>
              </a:lnSpc>
              <a:spcBef>
                <a:spcPts val="300"/>
              </a:spcBef>
            </a:pPr>
            <a:r>
              <a:rPr sz="2200" spc="-5" dirty="0">
                <a:solidFill>
                  <a:srgbClr val="404040"/>
                </a:solidFill>
                <a:latin typeface="Carlito"/>
                <a:cs typeface="Carlito"/>
                <a:sym typeface="+mn-ea"/>
              </a:rPr>
              <a:t>This </a:t>
            </a:r>
            <a:r>
              <a:rPr sz="2200" dirty="0">
                <a:solidFill>
                  <a:srgbClr val="404040"/>
                </a:solidFill>
                <a:latin typeface="Carlito"/>
                <a:cs typeface="Carlito"/>
                <a:sym typeface="+mn-ea"/>
              </a:rPr>
              <a:t>query </a:t>
            </a:r>
            <a:r>
              <a:rPr sz="2200" spc="-5" dirty="0">
                <a:solidFill>
                  <a:srgbClr val="404040"/>
                </a:solidFill>
                <a:latin typeface="Carlito"/>
                <a:cs typeface="Carlito"/>
                <a:sym typeface="+mn-ea"/>
              </a:rPr>
              <a:t>returns </a:t>
            </a:r>
            <a:r>
              <a:rPr sz="2200" dirty="0">
                <a:solidFill>
                  <a:srgbClr val="404040"/>
                </a:solidFill>
                <a:latin typeface="Carlito"/>
                <a:cs typeface="Carlito"/>
                <a:sym typeface="+mn-ea"/>
              </a:rPr>
              <a:t>a </a:t>
            </a:r>
            <a:r>
              <a:rPr sz="2200" spc="-20" dirty="0">
                <a:solidFill>
                  <a:srgbClr val="404040"/>
                </a:solidFill>
                <a:latin typeface="Carlito"/>
                <a:cs typeface="Carlito"/>
                <a:sym typeface="+mn-ea"/>
              </a:rPr>
              <a:t>list </a:t>
            </a:r>
            <a:r>
              <a:rPr sz="2200" spc="-5" dirty="0">
                <a:solidFill>
                  <a:srgbClr val="404040"/>
                </a:solidFill>
                <a:latin typeface="Carlito"/>
                <a:cs typeface="Carlito"/>
                <a:sym typeface="+mn-ea"/>
              </a:rPr>
              <a:t>of successful</a:t>
            </a:r>
            <a:r>
              <a:rPr sz="2200" spc="-125" dirty="0">
                <a:solidFill>
                  <a:srgbClr val="404040"/>
                </a:solidFill>
                <a:latin typeface="Carlito"/>
                <a:cs typeface="Carlito"/>
                <a:sym typeface="+mn-ea"/>
              </a:rPr>
              <a:t> </a:t>
            </a:r>
            <a:r>
              <a:rPr sz="2200" dirty="0">
                <a:solidFill>
                  <a:srgbClr val="404040"/>
                </a:solidFill>
                <a:latin typeface="Carlito"/>
                <a:cs typeface="Carlito"/>
                <a:sym typeface="+mn-ea"/>
              </a:rPr>
              <a:t>landings  and </a:t>
            </a:r>
            <a:r>
              <a:rPr sz="2200" spc="-5" dirty="0">
                <a:solidFill>
                  <a:srgbClr val="404040"/>
                </a:solidFill>
                <a:latin typeface="Carlito"/>
                <a:cs typeface="Carlito"/>
                <a:sym typeface="+mn-ea"/>
              </a:rPr>
              <a:t>between </a:t>
            </a:r>
            <a:r>
              <a:rPr sz="2200" dirty="0">
                <a:solidFill>
                  <a:srgbClr val="404040"/>
                </a:solidFill>
                <a:latin typeface="Carlito"/>
                <a:cs typeface="Carlito"/>
                <a:sym typeface="+mn-ea"/>
              </a:rPr>
              <a:t>2010-06-04 and 2017-03-20  </a:t>
            </a:r>
            <a:r>
              <a:rPr sz="2200" spc="-25" dirty="0">
                <a:solidFill>
                  <a:srgbClr val="404040"/>
                </a:solidFill>
                <a:latin typeface="Carlito"/>
                <a:cs typeface="Carlito"/>
                <a:sym typeface="+mn-ea"/>
              </a:rPr>
              <a:t>inclusively.</a:t>
            </a:r>
            <a:endParaRPr sz="2200">
              <a:latin typeface="Carlito"/>
              <a:cs typeface="Carlito"/>
            </a:endParaRPr>
          </a:p>
          <a:p>
            <a:pPr marL="12700" marR="464185">
              <a:lnSpc>
                <a:spcPct val="92000"/>
              </a:lnSpc>
              <a:spcBef>
                <a:spcPts val="1395"/>
              </a:spcBef>
            </a:pPr>
            <a:r>
              <a:rPr sz="2200" spc="-20" dirty="0">
                <a:solidFill>
                  <a:srgbClr val="404040"/>
                </a:solidFill>
                <a:latin typeface="Carlito"/>
                <a:cs typeface="Carlito"/>
                <a:sym typeface="+mn-ea"/>
              </a:rPr>
              <a:t>There </a:t>
            </a:r>
            <a:r>
              <a:rPr sz="2200" spc="-15" dirty="0">
                <a:solidFill>
                  <a:srgbClr val="404040"/>
                </a:solidFill>
                <a:latin typeface="Carlito"/>
                <a:cs typeface="Carlito"/>
                <a:sym typeface="+mn-ea"/>
              </a:rPr>
              <a:t>are two </a:t>
            </a:r>
            <a:r>
              <a:rPr sz="2200" dirty="0">
                <a:solidFill>
                  <a:srgbClr val="404040"/>
                </a:solidFill>
                <a:latin typeface="Carlito"/>
                <a:cs typeface="Carlito"/>
                <a:sym typeface="+mn-ea"/>
              </a:rPr>
              <a:t>types </a:t>
            </a:r>
            <a:r>
              <a:rPr sz="2200" spc="-5" dirty="0">
                <a:solidFill>
                  <a:srgbClr val="404040"/>
                </a:solidFill>
                <a:latin typeface="Carlito"/>
                <a:cs typeface="Carlito"/>
                <a:sym typeface="+mn-ea"/>
              </a:rPr>
              <a:t>of successful</a:t>
            </a:r>
            <a:r>
              <a:rPr sz="2200" spc="-95" dirty="0">
                <a:solidFill>
                  <a:srgbClr val="404040"/>
                </a:solidFill>
                <a:latin typeface="Carlito"/>
                <a:cs typeface="Carlito"/>
                <a:sym typeface="+mn-ea"/>
              </a:rPr>
              <a:t> </a:t>
            </a:r>
            <a:r>
              <a:rPr sz="2200" dirty="0">
                <a:solidFill>
                  <a:srgbClr val="404040"/>
                </a:solidFill>
                <a:latin typeface="Carlito"/>
                <a:cs typeface="Carlito"/>
                <a:sym typeface="+mn-ea"/>
              </a:rPr>
              <a:t>landing  </a:t>
            </a:r>
            <a:r>
              <a:rPr sz="2200" spc="-20" dirty="0">
                <a:solidFill>
                  <a:srgbClr val="404040"/>
                </a:solidFill>
                <a:latin typeface="Carlito"/>
                <a:cs typeface="Carlito"/>
                <a:sym typeface="+mn-ea"/>
              </a:rPr>
              <a:t>outcomes: drone </a:t>
            </a:r>
            <a:r>
              <a:rPr sz="2200" spc="-5" dirty="0">
                <a:solidFill>
                  <a:srgbClr val="404040"/>
                </a:solidFill>
                <a:latin typeface="Carlito"/>
                <a:cs typeface="Carlito"/>
                <a:sym typeface="+mn-ea"/>
              </a:rPr>
              <a:t>ship </a:t>
            </a:r>
            <a:r>
              <a:rPr sz="2200" dirty="0">
                <a:solidFill>
                  <a:srgbClr val="404040"/>
                </a:solidFill>
                <a:latin typeface="Carlito"/>
                <a:cs typeface="Carlito"/>
                <a:sym typeface="+mn-ea"/>
              </a:rPr>
              <a:t>and </a:t>
            </a:r>
            <a:r>
              <a:rPr sz="2200" spc="-15" dirty="0">
                <a:solidFill>
                  <a:srgbClr val="404040"/>
                </a:solidFill>
                <a:latin typeface="Carlito"/>
                <a:cs typeface="Carlito"/>
                <a:sym typeface="+mn-ea"/>
              </a:rPr>
              <a:t>ground </a:t>
            </a:r>
            <a:r>
              <a:rPr sz="2200" spc="-5" dirty="0">
                <a:solidFill>
                  <a:srgbClr val="404040"/>
                </a:solidFill>
                <a:latin typeface="Carlito"/>
                <a:cs typeface="Carlito"/>
                <a:sym typeface="+mn-ea"/>
              </a:rPr>
              <a:t>pad  </a:t>
            </a:r>
            <a:r>
              <a:rPr sz="2200" dirty="0">
                <a:solidFill>
                  <a:srgbClr val="404040"/>
                </a:solidFill>
                <a:latin typeface="Carlito"/>
                <a:cs typeface="Carlito"/>
                <a:sym typeface="+mn-ea"/>
              </a:rPr>
              <a:t>landings.</a:t>
            </a:r>
            <a:endParaRPr sz="2200">
              <a:latin typeface="Carlito"/>
              <a:cs typeface="Carlito"/>
            </a:endParaRPr>
          </a:p>
          <a:p>
            <a:pPr marL="12700" marR="561975">
              <a:lnSpc>
                <a:spcPts val="2300"/>
              </a:lnSpc>
              <a:spcBef>
                <a:spcPts val="1160"/>
              </a:spcBef>
            </a:pPr>
            <a:r>
              <a:rPr sz="2200" spc="-20" dirty="0">
                <a:solidFill>
                  <a:srgbClr val="404040"/>
                </a:solidFill>
                <a:latin typeface="Carlito"/>
                <a:cs typeface="Carlito"/>
                <a:sym typeface="+mn-ea"/>
              </a:rPr>
              <a:t>There were </a:t>
            </a:r>
            <a:r>
              <a:rPr sz="2200" dirty="0">
                <a:solidFill>
                  <a:srgbClr val="404040"/>
                </a:solidFill>
                <a:latin typeface="Carlito"/>
                <a:cs typeface="Carlito"/>
                <a:sym typeface="+mn-ea"/>
              </a:rPr>
              <a:t>8 </a:t>
            </a: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landings in</a:t>
            </a:r>
            <a:r>
              <a:rPr sz="2200" spc="-135" dirty="0">
                <a:solidFill>
                  <a:srgbClr val="404040"/>
                </a:solidFill>
                <a:latin typeface="Carlito"/>
                <a:cs typeface="Carlito"/>
                <a:sym typeface="+mn-ea"/>
              </a:rPr>
              <a:t> </a:t>
            </a:r>
            <a:r>
              <a:rPr sz="2200" spc="-25" dirty="0">
                <a:solidFill>
                  <a:srgbClr val="404040"/>
                </a:solidFill>
                <a:latin typeface="Carlito"/>
                <a:cs typeface="Carlito"/>
                <a:sym typeface="+mn-ea"/>
              </a:rPr>
              <a:t>total  </a:t>
            </a:r>
            <a:r>
              <a:rPr sz="2200" spc="-5" dirty="0">
                <a:solidFill>
                  <a:srgbClr val="404040"/>
                </a:solidFill>
                <a:latin typeface="Carlito"/>
                <a:cs typeface="Carlito"/>
                <a:sym typeface="+mn-ea"/>
              </a:rPr>
              <a:t>during </a:t>
            </a:r>
            <a:r>
              <a:rPr sz="2200" dirty="0">
                <a:solidFill>
                  <a:srgbClr val="404040"/>
                </a:solidFill>
                <a:latin typeface="Carlito"/>
                <a:cs typeface="Carlito"/>
                <a:sym typeface="+mn-ea"/>
              </a:rPr>
              <a:t>this </a:t>
            </a:r>
            <a:r>
              <a:rPr sz="2200" spc="-5" dirty="0">
                <a:solidFill>
                  <a:srgbClr val="404040"/>
                </a:solidFill>
                <a:latin typeface="Carlito"/>
                <a:cs typeface="Carlito"/>
                <a:sym typeface="+mn-ea"/>
              </a:rPr>
              <a:t>time</a:t>
            </a:r>
            <a:r>
              <a:rPr sz="2200" spc="-85" dirty="0">
                <a:solidFill>
                  <a:srgbClr val="404040"/>
                </a:solidFill>
                <a:latin typeface="Carlito"/>
                <a:cs typeface="Carlito"/>
                <a:sym typeface="+mn-ea"/>
              </a:rPr>
              <a:t> </a:t>
            </a:r>
            <a:r>
              <a:rPr sz="2200" spc="-5" dirty="0">
                <a:solidFill>
                  <a:srgbClr val="404040"/>
                </a:solidFill>
                <a:latin typeface="Carlito"/>
                <a:cs typeface="Carlito"/>
                <a:sym typeface="+mn-ea"/>
              </a:rPr>
              <a:t>period</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sp>
        <p:nvSpPr>
          <p:cNvPr id="2" name="object 5"/>
          <p:cNvSpPr/>
          <p:nvPr/>
        </p:nvSpPr>
        <p:spPr>
          <a:xfrm>
            <a:off x="478536" y="2307335"/>
            <a:ext cx="6257544" cy="2398776"/>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Launch Site Locations</a:t>
            </a:r>
            <a:endParaRPr lang="en-IN" altLang="en-US" dirty="0">
              <a:solidFill>
                <a:srgbClr val="0B49CB"/>
              </a:solidFill>
              <a:latin typeface="Abadi"/>
            </a:endParaRPr>
          </a:p>
        </p:txBody>
      </p:sp>
      <p:sp>
        <p:nvSpPr>
          <p:cNvPr id="4" name="object 4"/>
          <p:cNvSpPr/>
          <p:nvPr/>
        </p:nvSpPr>
        <p:spPr>
          <a:xfrm>
            <a:off x="854963" y="1796795"/>
            <a:ext cx="10279380" cy="3614928"/>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1539240" y="5410835"/>
            <a:ext cx="8957310" cy="1147445"/>
          </a:xfrm>
          <a:prstGeom prst="rect">
            <a:avLst/>
          </a:prstGeom>
          <a:noFill/>
        </p:spPr>
        <p:txBody>
          <a:bodyPr wrap="square" rtlCol="0" anchor="t">
            <a:noAutofit/>
          </a:bodyPr>
          <a:p>
            <a:pPr marL="12700" marR="5080">
              <a:lnSpc>
                <a:spcPts val="2290"/>
              </a:lnSpc>
              <a:spcBef>
                <a:spcPts val="270"/>
              </a:spcBef>
            </a:pPr>
            <a:r>
              <a:rPr sz="2000" spc="-5" dirty="0">
                <a:solidFill>
                  <a:srgbClr val="404040"/>
                </a:solidFill>
                <a:latin typeface="Carlito"/>
                <a:cs typeface="Carlito"/>
                <a:sym typeface="+mn-ea"/>
              </a:rPr>
              <a:t>The left </a:t>
            </a:r>
            <a:r>
              <a:rPr sz="2000" dirty="0">
                <a:solidFill>
                  <a:srgbClr val="404040"/>
                </a:solidFill>
                <a:latin typeface="Carlito"/>
                <a:cs typeface="Carlito"/>
                <a:sym typeface="+mn-ea"/>
              </a:rPr>
              <a:t>map </a:t>
            </a:r>
            <a:r>
              <a:rPr sz="2000" spc="-15" dirty="0">
                <a:solidFill>
                  <a:srgbClr val="404040"/>
                </a:solidFill>
                <a:latin typeface="Carlito"/>
                <a:cs typeface="Carlito"/>
                <a:sym typeface="+mn-ea"/>
              </a:rPr>
              <a:t>shows </a:t>
            </a:r>
            <a:r>
              <a:rPr sz="2000" dirty="0">
                <a:solidFill>
                  <a:srgbClr val="404040"/>
                </a:solidFill>
                <a:latin typeface="Carlito"/>
                <a:cs typeface="Carlito"/>
                <a:sym typeface="+mn-ea"/>
              </a:rPr>
              <a:t>all launch </a:t>
            </a:r>
            <a:r>
              <a:rPr sz="2000" spc="-20" dirty="0">
                <a:solidFill>
                  <a:srgbClr val="404040"/>
                </a:solidFill>
                <a:latin typeface="Carlito"/>
                <a:cs typeface="Carlito"/>
                <a:sym typeface="+mn-ea"/>
              </a:rPr>
              <a:t>sites </a:t>
            </a:r>
            <a:r>
              <a:rPr sz="2000" spc="-25" dirty="0">
                <a:solidFill>
                  <a:srgbClr val="404040"/>
                </a:solidFill>
                <a:latin typeface="Carlito"/>
                <a:cs typeface="Carlito"/>
                <a:sym typeface="+mn-ea"/>
              </a:rPr>
              <a:t>relative </a:t>
            </a:r>
            <a:r>
              <a:rPr sz="2000" spc="-5" dirty="0">
                <a:solidFill>
                  <a:srgbClr val="404040"/>
                </a:solidFill>
                <a:latin typeface="Carlito"/>
                <a:cs typeface="Carlito"/>
                <a:sym typeface="+mn-ea"/>
              </a:rPr>
              <a:t>US </a:t>
            </a:r>
            <a:r>
              <a:rPr sz="2000" dirty="0">
                <a:solidFill>
                  <a:srgbClr val="404040"/>
                </a:solidFill>
                <a:latin typeface="Carlito"/>
                <a:cs typeface="Carlito"/>
                <a:sym typeface="+mn-ea"/>
              </a:rPr>
              <a:t>map. </a:t>
            </a:r>
            <a:r>
              <a:rPr sz="2000" spc="-5" dirty="0">
                <a:solidFill>
                  <a:srgbClr val="404040"/>
                </a:solidFill>
                <a:latin typeface="Carlito"/>
                <a:cs typeface="Carlito"/>
                <a:sym typeface="+mn-ea"/>
              </a:rPr>
              <a:t>The right </a:t>
            </a:r>
            <a:r>
              <a:rPr sz="2000" dirty="0">
                <a:solidFill>
                  <a:srgbClr val="404040"/>
                </a:solidFill>
                <a:latin typeface="Carlito"/>
                <a:cs typeface="Carlito"/>
                <a:sym typeface="+mn-ea"/>
              </a:rPr>
              <a:t>map </a:t>
            </a:r>
            <a:r>
              <a:rPr sz="2000" spc="-15" dirty="0">
                <a:solidFill>
                  <a:srgbClr val="404040"/>
                </a:solidFill>
                <a:latin typeface="Carlito"/>
                <a:cs typeface="Carlito"/>
                <a:sym typeface="+mn-ea"/>
              </a:rPr>
              <a:t>shows </a:t>
            </a:r>
            <a:r>
              <a:rPr sz="2000" dirty="0">
                <a:solidFill>
                  <a:srgbClr val="404040"/>
                </a:solidFill>
                <a:latin typeface="Carlito"/>
                <a:cs typeface="Carlito"/>
                <a:sym typeface="+mn-ea"/>
              </a:rPr>
              <a:t>the </a:t>
            </a:r>
            <a:r>
              <a:rPr sz="2000" spc="-20" dirty="0">
                <a:solidFill>
                  <a:srgbClr val="404040"/>
                </a:solidFill>
                <a:latin typeface="Carlito"/>
                <a:cs typeface="Carlito"/>
                <a:sym typeface="+mn-ea"/>
              </a:rPr>
              <a:t>two </a:t>
            </a:r>
            <a:r>
              <a:rPr sz="2000" spc="-5" dirty="0">
                <a:solidFill>
                  <a:srgbClr val="404040"/>
                </a:solidFill>
                <a:latin typeface="Carlito"/>
                <a:cs typeface="Carlito"/>
                <a:sym typeface="+mn-ea"/>
              </a:rPr>
              <a:t>Florida </a:t>
            </a:r>
            <a:r>
              <a:rPr sz="2000" dirty="0">
                <a:solidFill>
                  <a:srgbClr val="404040"/>
                </a:solidFill>
                <a:latin typeface="Carlito"/>
                <a:cs typeface="Carlito"/>
                <a:sym typeface="+mn-ea"/>
              </a:rPr>
              <a:t>launch  </a:t>
            </a:r>
            <a:r>
              <a:rPr sz="2000" spc="-20" dirty="0">
                <a:solidFill>
                  <a:srgbClr val="404040"/>
                </a:solidFill>
                <a:latin typeface="Carlito"/>
                <a:cs typeface="Carlito"/>
                <a:sym typeface="+mn-ea"/>
              </a:rPr>
              <a:t>sites </a:t>
            </a:r>
            <a:r>
              <a:rPr sz="2000" spc="-5" dirty="0">
                <a:solidFill>
                  <a:srgbClr val="404040"/>
                </a:solidFill>
                <a:latin typeface="Carlito"/>
                <a:cs typeface="Carlito"/>
                <a:sym typeface="+mn-ea"/>
              </a:rPr>
              <a:t>since they </a:t>
            </a:r>
            <a:r>
              <a:rPr sz="2000" spc="-20" dirty="0">
                <a:solidFill>
                  <a:srgbClr val="404040"/>
                </a:solidFill>
                <a:latin typeface="Carlito"/>
                <a:cs typeface="Carlito"/>
                <a:sym typeface="+mn-ea"/>
              </a:rPr>
              <a:t>are </a:t>
            </a:r>
            <a:r>
              <a:rPr sz="2000" spc="-15" dirty="0">
                <a:solidFill>
                  <a:srgbClr val="404040"/>
                </a:solidFill>
                <a:latin typeface="Carlito"/>
                <a:cs typeface="Carlito"/>
                <a:sym typeface="+mn-ea"/>
              </a:rPr>
              <a:t>very </a:t>
            </a:r>
            <a:r>
              <a:rPr sz="2000" dirty="0">
                <a:solidFill>
                  <a:srgbClr val="404040"/>
                </a:solidFill>
                <a:latin typeface="Carlito"/>
                <a:cs typeface="Carlito"/>
                <a:sym typeface="+mn-ea"/>
              </a:rPr>
              <a:t>close </a:t>
            </a:r>
            <a:r>
              <a:rPr sz="2000" spc="-20" dirty="0">
                <a:solidFill>
                  <a:srgbClr val="404040"/>
                </a:solidFill>
                <a:latin typeface="Carlito"/>
                <a:cs typeface="Carlito"/>
                <a:sym typeface="+mn-ea"/>
              </a:rPr>
              <a:t>to </a:t>
            </a:r>
            <a:r>
              <a:rPr sz="2000" dirty="0">
                <a:solidFill>
                  <a:srgbClr val="404040"/>
                </a:solidFill>
                <a:latin typeface="Carlito"/>
                <a:cs typeface="Carlito"/>
                <a:sym typeface="+mn-ea"/>
              </a:rPr>
              <a:t>each </a:t>
            </a:r>
            <a:r>
              <a:rPr sz="2000" spc="-65" dirty="0">
                <a:solidFill>
                  <a:srgbClr val="404040"/>
                </a:solidFill>
                <a:latin typeface="Carlito"/>
                <a:cs typeface="Carlito"/>
                <a:sym typeface="+mn-ea"/>
              </a:rPr>
              <a:t>other. </a:t>
            </a:r>
            <a:r>
              <a:rPr sz="2000" dirty="0">
                <a:solidFill>
                  <a:srgbClr val="404040"/>
                </a:solidFill>
                <a:latin typeface="Carlito"/>
                <a:cs typeface="Carlito"/>
                <a:sym typeface="+mn-ea"/>
              </a:rPr>
              <a:t>All launch </a:t>
            </a:r>
            <a:r>
              <a:rPr sz="2000" spc="-20" dirty="0">
                <a:solidFill>
                  <a:srgbClr val="404040"/>
                </a:solidFill>
                <a:latin typeface="Carlito"/>
                <a:cs typeface="Carlito"/>
                <a:sym typeface="+mn-ea"/>
              </a:rPr>
              <a:t>sites are </a:t>
            </a:r>
            <a:r>
              <a:rPr sz="2000" spc="-5" dirty="0">
                <a:solidFill>
                  <a:srgbClr val="404040"/>
                </a:solidFill>
                <a:latin typeface="Carlito"/>
                <a:cs typeface="Carlito"/>
                <a:sym typeface="+mn-ea"/>
              </a:rPr>
              <a:t>near </a:t>
            </a:r>
            <a:r>
              <a:rPr sz="2000" dirty="0">
                <a:solidFill>
                  <a:srgbClr val="404040"/>
                </a:solidFill>
                <a:latin typeface="Carlito"/>
                <a:cs typeface="Carlito"/>
                <a:sym typeface="+mn-ea"/>
              </a:rPr>
              <a:t>the</a:t>
            </a:r>
            <a:r>
              <a:rPr sz="2000" spc="125" dirty="0">
                <a:solidFill>
                  <a:srgbClr val="404040"/>
                </a:solidFill>
                <a:latin typeface="Carlito"/>
                <a:cs typeface="Carlito"/>
                <a:sym typeface="+mn-ea"/>
              </a:rPr>
              <a:t> </a:t>
            </a:r>
            <a:r>
              <a:rPr sz="2000" spc="-5" dirty="0">
                <a:solidFill>
                  <a:srgbClr val="404040"/>
                </a:solidFill>
                <a:latin typeface="Carlito"/>
                <a:cs typeface="Carlito"/>
                <a:sym typeface="+mn-ea"/>
              </a:rPr>
              <a:t>ocean.</a:t>
            </a:r>
            <a:endParaRPr lang="en-US" sz="2000" spc="-5" dirty="0">
              <a:solidFill>
                <a:srgbClr val="404040"/>
              </a:solidFill>
              <a:latin typeface="Carlito"/>
              <a:cs typeface="Carlito"/>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Color-Coded Launch Markers</a:t>
            </a:r>
            <a:endParaRPr lang="en-IN" altLang="en-US" dirty="0">
              <a:solidFill>
                <a:srgbClr val="0B49CB"/>
              </a:solidFill>
              <a:latin typeface="Abadi"/>
            </a:endParaRPr>
          </a:p>
        </p:txBody>
      </p:sp>
      <p:sp>
        <p:nvSpPr>
          <p:cNvPr id="4" name="object 4"/>
          <p:cNvSpPr/>
          <p:nvPr/>
        </p:nvSpPr>
        <p:spPr>
          <a:xfrm>
            <a:off x="3217799" y="1537207"/>
            <a:ext cx="5620512" cy="3511296"/>
          </a:xfrm>
          <a:prstGeom prst="rect">
            <a:avLst/>
          </a:prstGeom>
          <a:blipFill>
            <a:blip r:embed="rId2" cstate="print"/>
            <a:stretch>
              <a:fillRect/>
            </a:stretch>
          </a:blipFill>
        </p:spPr>
        <p:txBody>
          <a:bodyPr wrap="square" lIns="0" tIns="0" rIns="0" bIns="0" rtlCol="0"/>
          <a:p/>
        </p:txBody>
      </p:sp>
      <p:sp>
        <p:nvSpPr>
          <p:cNvPr id="6" name="Text Box 5"/>
          <p:cNvSpPr txBox="1"/>
          <p:nvPr/>
        </p:nvSpPr>
        <p:spPr>
          <a:xfrm>
            <a:off x="1955165" y="5052695"/>
            <a:ext cx="9216390" cy="1541780"/>
          </a:xfrm>
          <a:prstGeom prst="rect">
            <a:avLst/>
          </a:prstGeom>
          <a:noFill/>
        </p:spPr>
        <p:txBody>
          <a:bodyPr wrap="square" rtlCol="0" anchor="t">
            <a:noAutofit/>
          </a:bodyPr>
          <a:p>
            <a:pPr marL="12700">
              <a:lnSpc>
                <a:spcPts val="2305"/>
              </a:lnSpc>
              <a:spcBef>
                <a:spcPts val="100"/>
              </a:spcBef>
            </a:pPr>
            <a:r>
              <a:rPr sz="2000" spc="-25" dirty="0">
                <a:solidFill>
                  <a:srgbClr val="404040"/>
                </a:solidFill>
                <a:latin typeface="Carlito"/>
                <a:cs typeface="Carlito"/>
                <a:sym typeface="+mn-ea"/>
              </a:rPr>
              <a:t>Clusters </a:t>
            </a:r>
            <a:r>
              <a:rPr sz="2000" spc="-5" dirty="0">
                <a:solidFill>
                  <a:srgbClr val="404040"/>
                </a:solidFill>
                <a:latin typeface="Carlito"/>
                <a:cs typeface="Carlito"/>
                <a:sym typeface="+mn-ea"/>
              </a:rPr>
              <a:t>on </a:t>
            </a:r>
            <a:r>
              <a:rPr sz="2000" spc="-15" dirty="0">
                <a:solidFill>
                  <a:srgbClr val="404040"/>
                </a:solidFill>
                <a:latin typeface="Carlito"/>
                <a:cs typeface="Carlito"/>
                <a:sym typeface="+mn-ea"/>
              </a:rPr>
              <a:t>Folium </a:t>
            </a:r>
            <a:r>
              <a:rPr sz="2000" dirty="0">
                <a:solidFill>
                  <a:srgbClr val="404040"/>
                </a:solidFill>
                <a:latin typeface="Carlito"/>
                <a:cs typeface="Carlito"/>
                <a:sym typeface="+mn-ea"/>
              </a:rPr>
              <a:t>map </a:t>
            </a:r>
            <a:r>
              <a:rPr sz="2000" spc="-5" dirty="0">
                <a:solidFill>
                  <a:srgbClr val="404040"/>
                </a:solidFill>
                <a:latin typeface="Carlito"/>
                <a:cs typeface="Carlito"/>
                <a:sym typeface="+mn-ea"/>
              </a:rPr>
              <a:t>can </a:t>
            </a:r>
            <a:r>
              <a:rPr sz="2000" dirty="0">
                <a:solidFill>
                  <a:srgbClr val="404040"/>
                </a:solidFill>
                <a:latin typeface="Carlito"/>
                <a:cs typeface="Carlito"/>
                <a:sym typeface="+mn-ea"/>
              </a:rPr>
              <a:t>be </a:t>
            </a:r>
            <a:r>
              <a:rPr sz="2000" spc="-20" dirty="0">
                <a:solidFill>
                  <a:srgbClr val="404040"/>
                </a:solidFill>
                <a:latin typeface="Carlito"/>
                <a:cs typeface="Carlito"/>
                <a:sym typeface="+mn-ea"/>
              </a:rPr>
              <a:t>clicked </a:t>
            </a:r>
            <a:r>
              <a:rPr sz="2000" spc="-5" dirty="0">
                <a:solidFill>
                  <a:srgbClr val="404040"/>
                </a:solidFill>
                <a:latin typeface="Carlito"/>
                <a:cs typeface="Carlito"/>
                <a:sym typeface="+mn-ea"/>
              </a:rPr>
              <a:t>on </a:t>
            </a:r>
            <a:r>
              <a:rPr sz="2000" spc="-20" dirty="0">
                <a:solidFill>
                  <a:srgbClr val="404040"/>
                </a:solidFill>
                <a:latin typeface="Carlito"/>
                <a:cs typeface="Carlito"/>
                <a:sym typeface="+mn-ea"/>
              </a:rPr>
              <a:t>to display </a:t>
            </a:r>
            <a:r>
              <a:rPr sz="2000" dirty="0">
                <a:solidFill>
                  <a:srgbClr val="404040"/>
                </a:solidFill>
                <a:latin typeface="Carlito"/>
                <a:cs typeface="Carlito"/>
                <a:sym typeface="+mn-ea"/>
              </a:rPr>
              <a:t>each </a:t>
            </a:r>
            <a:r>
              <a:rPr sz="2000" spc="-5" dirty="0">
                <a:solidFill>
                  <a:srgbClr val="404040"/>
                </a:solidFill>
                <a:latin typeface="Carlito"/>
                <a:cs typeface="Carlito"/>
                <a:sym typeface="+mn-ea"/>
              </a:rPr>
              <a:t>successful </a:t>
            </a:r>
            <a:r>
              <a:rPr sz="2000" dirty="0">
                <a:solidFill>
                  <a:srgbClr val="404040"/>
                </a:solidFill>
                <a:latin typeface="Carlito"/>
                <a:cs typeface="Carlito"/>
                <a:sym typeface="+mn-ea"/>
              </a:rPr>
              <a:t>landing </a:t>
            </a:r>
            <a:r>
              <a:rPr sz="2000" spc="-5" dirty="0">
                <a:solidFill>
                  <a:srgbClr val="404040"/>
                </a:solidFill>
                <a:latin typeface="Carlito"/>
                <a:cs typeface="Carlito"/>
                <a:sym typeface="+mn-ea"/>
              </a:rPr>
              <a:t>(green icon) </a:t>
            </a:r>
            <a:r>
              <a:rPr sz="2000" dirty="0">
                <a:solidFill>
                  <a:srgbClr val="404040"/>
                </a:solidFill>
                <a:latin typeface="Carlito"/>
                <a:cs typeface="Carlito"/>
                <a:sym typeface="+mn-ea"/>
              </a:rPr>
              <a:t>and</a:t>
            </a:r>
            <a:r>
              <a:rPr sz="2000" spc="5" dirty="0">
                <a:solidFill>
                  <a:srgbClr val="404040"/>
                </a:solidFill>
                <a:latin typeface="Carlito"/>
                <a:cs typeface="Carlito"/>
                <a:sym typeface="+mn-ea"/>
              </a:rPr>
              <a:t> </a:t>
            </a:r>
            <a:r>
              <a:rPr sz="2000" spc="-20" dirty="0">
                <a:solidFill>
                  <a:srgbClr val="404040"/>
                </a:solidFill>
                <a:latin typeface="Carlito"/>
                <a:cs typeface="Carlito"/>
                <a:sym typeface="+mn-ea"/>
              </a:rPr>
              <a:t>failed</a:t>
            </a:r>
            <a:endParaRPr sz="2000">
              <a:latin typeface="Carlito"/>
              <a:cs typeface="Carlito"/>
            </a:endParaRPr>
          </a:p>
          <a:p>
            <a:pPr marL="12700">
              <a:lnSpc>
                <a:spcPts val="2305"/>
              </a:lnSpc>
            </a:pPr>
            <a:r>
              <a:rPr sz="2000" spc="-5" dirty="0">
                <a:solidFill>
                  <a:srgbClr val="404040"/>
                </a:solidFill>
                <a:latin typeface="Carlito"/>
                <a:cs typeface="Carlito"/>
                <a:sym typeface="+mn-ea"/>
              </a:rPr>
              <a:t>landing </a:t>
            </a:r>
            <a:r>
              <a:rPr sz="2000" spc="-15" dirty="0">
                <a:solidFill>
                  <a:srgbClr val="404040"/>
                </a:solidFill>
                <a:latin typeface="Carlito"/>
                <a:cs typeface="Carlito"/>
                <a:sym typeface="+mn-ea"/>
              </a:rPr>
              <a:t>(red </a:t>
            </a:r>
            <a:r>
              <a:rPr sz="2000" spc="-5" dirty="0">
                <a:solidFill>
                  <a:srgbClr val="404040"/>
                </a:solidFill>
                <a:latin typeface="Carlito"/>
                <a:cs typeface="Carlito"/>
                <a:sym typeface="+mn-ea"/>
              </a:rPr>
              <a:t>icon). </a:t>
            </a:r>
            <a:r>
              <a:rPr sz="2000" dirty="0">
                <a:solidFill>
                  <a:srgbClr val="404040"/>
                </a:solidFill>
                <a:latin typeface="Carlito"/>
                <a:cs typeface="Carlito"/>
                <a:sym typeface="+mn-ea"/>
              </a:rPr>
              <a:t>In this </a:t>
            </a:r>
            <a:r>
              <a:rPr sz="2000" spc="-25" dirty="0">
                <a:solidFill>
                  <a:srgbClr val="404040"/>
                </a:solidFill>
                <a:latin typeface="Carlito"/>
                <a:cs typeface="Carlito"/>
                <a:sym typeface="+mn-ea"/>
              </a:rPr>
              <a:t>example </a:t>
            </a:r>
            <a:r>
              <a:rPr sz="2000" spc="-40" dirty="0">
                <a:solidFill>
                  <a:srgbClr val="404040"/>
                </a:solidFill>
                <a:latin typeface="Carlito"/>
                <a:cs typeface="Carlito"/>
                <a:sym typeface="+mn-ea"/>
              </a:rPr>
              <a:t>VAFB </a:t>
            </a:r>
            <a:r>
              <a:rPr sz="2000" spc="-5" dirty="0">
                <a:solidFill>
                  <a:srgbClr val="404040"/>
                </a:solidFill>
                <a:latin typeface="Carlito"/>
                <a:cs typeface="Carlito"/>
                <a:sym typeface="+mn-ea"/>
              </a:rPr>
              <a:t>SLC-4E </a:t>
            </a:r>
            <a:r>
              <a:rPr sz="2000" spc="-20" dirty="0">
                <a:solidFill>
                  <a:srgbClr val="404040"/>
                </a:solidFill>
                <a:latin typeface="Carlito"/>
                <a:cs typeface="Carlito"/>
                <a:sym typeface="+mn-ea"/>
              </a:rPr>
              <a:t>shows </a:t>
            </a:r>
            <a:r>
              <a:rPr sz="2000" dirty="0">
                <a:solidFill>
                  <a:srgbClr val="404040"/>
                </a:solidFill>
                <a:latin typeface="Carlito"/>
                <a:cs typeface="Carlito"/>
                <a:sym typeface="+mn-ea"/>
              </a:rPr>
              <a:t>4 </a:t>
            </a:r>
            <a:r>
              <a:rPr sz="2000" spc="-5" dirty="0">
                <a:solidFill>
                  <a:srgbClr val="404040"/>
                </a:solidFill>
                <a:latin typeface="Carlito"/>
                <a:cs typeface="Carlito"/>
                <a:sym typeface="+mn-ea"/>
              </a:rPr>
              <a:t>successful landings </a:t>
            </a:r>
            <a:r>
              <a:rPr sz="2000" dirty="0">
                <a:solidFill>
                  <a:srgbClr val="404040"/>
                </a:solidFill>
                <a:latin typeface="Carlito"/>
                <a:cs typeface="Carlito"/>
                <a:sym typeface="+mn-ea"/>
              </a:rPr>
              <a:t>and 6 </a:t>
            </a:r>
            <a:r>
              <a:rPr sz="2000" spc="-20" dirty="0">
                <a:solidFill>
                  <a:srgbClr val="404040"/>
                </a:solidFill>
                <a:latin typeface="Carlito"/>
                <a:cs typeface="Carlito"/>
                <a:sym typeface="+mn-ea"/>
              </a:rPr>
              <a:t>failed</a:t>
            </a:r>
            <a:r>
              <a:rPr sz="2000" spc="-65" dirty="0">
                <a:solidFill>
                  <a:srgbClr val="404040"/>
                </a:solidFill>
                <a:latin typeface="Carlito"/>
                <a:cs typeface="Carlito"/>
                <a:sym typeface="+mn-ea"/>
              </a:rPr>
              <a:t> </a:t>
            </a:r>
            <a:r>
              <a:rPr sz="2000" spc="-5" dirty="0">
                <a:solidFill>
                  <a:srgbClr val="404040"/>
                </a:solidFill>
                <a:latin typeface="Carlito"/>
                <a:cs typeface="Carlito"/>
                <a:sym typeface="+mn-ea"/>
              </a:rPr>
              <a:t>landings.</a:t>
            </a:r>
            <a:endParaRPr lang="en-US" sz="2000" spc="-5" dirty="0">
              <a:solidFill>
                <a:srgbClr val="404040"/>
              </a:solidFill>
              <a:latin typeface="Carlito"/>
              <a:cs typeface="Carlito"/>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5215890"/>
            <a:ext cx="10005060" cy="1541145"/>
          </a:xfrm>
          <a:prstGeom prst="rect">
            <a:avLst/>
          </a:prstGeom>
        </p:spPr>
        <p:txBody>
          <a:bodyPr lIns="91440" tIns="45720" rIns="91440" bIns="45720" anchor="t">
            <a:normAutofit fontScale="90000"/>
          </a:bodyPr>
          <a:lstStyle/>
          <a:p>
            <a:pPr marL="12700" marR="5080" algn="just">
              <a:lnSpc>
                <a:spcPct val="80000"/>
              </a:lnSpc>
              <a:spcBef>
                <a:spcPts val="585"/>
              </a:spcBef>
            </a:pPr>
            <a:r>
              <a:rPr sz="2200" spc="-5" dirty="0">
                <a:solidFill>
                  <a:srgbClr val="404040"/>
                </a:solidFill>
                <a:latin typeface="Carlito"/>
                <a:cs typeface="Carlito"/>
                <a:sym typeface="+mn-ea"/>
              </a:rPr>
              <a:t>Using </a:t>
            </a:r>
            <a:r>
              <a:rPr sz="2200" spc="-10" dirty="0">
                <a:solidFill>
                  <a:srgbClr val="404040"/>
                </a:solidFill>
                <a:latin typeface="Carlito"/>
                <a:cs typeface="Carlito"/>
                <a:sym typeface="+mn-ea"/>
              </a:rPr>
              <a:t>KSC </a:t>
            </a:r>
            <a:r>
              <a:rPr sz="2200" spc="-15" dirty="0">
                <a:solidFill>
                  <a:srgbClr val="404040"/>
                </a:solidFill>
                <a:latin typeface="Carlito"/>
                <a:cs typeface="Carlito"/>
                <a:sym typeface="+mn-ea"/>
              </a:rPr>
              <a:t>LC-39A </a:t>
            </a:r>
            <a:r>
              <a:rPr sz="2200" dirty="0">
                <a:solidFill>
                  <a:srgbClr val="404040"/>
                </a:solidFill>
                <a:latin typeface="Carlito"/>
                <a:cs typeface="Carlito"/>
                <a:sym typeface="+mn-ea"/>
              </a:rPr>
              <a:t>as an </a:t>
            </a:r>
            <a:r>
              <a:rPr sz="2200" spc="-25" dirty="0">
                <a:solidFill>
                  <a:srgbClr val="404040"/>
                </a:solidFill>
                <a:latin typeface="Carlito"/>
                <a:cs typeface="Carlito"/>
                <a:sym typeface="+mn-ea"/>
              </a:rPr>
              <a:t>example, </a:t>
            </a:r>
            <a:r>
              <a:rPr sz="2200" dirty="0">
                <a:solidFill>
                  <a:srgbClr val="404040"/>
                </a:solidFill>
                <a:latin typeface="Carlito"/>
                <a:cs typeface="Carlito"/>
                <a:sym typeface="+mn-ea"/>
              </a:rPr>
              <a:t>launch </a:t>
            </a:r>
            <a:r>
              <a:rPr sz="2200" spc="-15" dirty="0">
                <a:solidFill>
                  <a:srgbClr val="404040"/>
                </a:solidFill>
                <a:latin typeface="Carlito"/>
                <a:cs typeface="Carlito"/>
                <a:sym typeface="+mn-ea"/>
              </a:rPr>
              <a:t>sites are </a:t>
            </a:r>
            <a:r>
              <a:rPr sz="2200" spc="-10" dirty="0">
                <a:solidFill>
                  <a:srgbClr val="404040"/>
                </a:solidFill>
                <a:latin typeface="Carlito"/>
                <a:cs typeface="Carlito"/>
                <a:sym typeface="+mn-ea"/>
              </a:rPr>
              <a:t>very </a:t>
            </a:r>
            <a:r>
              <a:rPr sz="2200" spc="-5" dirty="0">
                <a:solidFill>
                  <a:srgbClr val="404040"/>
                </a:solidFill>
                <a:latin typeface="Carlito"/>
                <a:cs typeface="Carlito"/>
                <a:sym typeface="+mn-ea"/>
              </a:rPr>
              <a:t>close </a:t>
            </a:r>
            <a:r>
              <a:rPr sz="2200" spc="-25" dirty="0">
                <a:solidFill>
                  <a:srgbClr val="404040"/>
                </a:solidFill>
                <a:latin typeface="Carlito"/>
                <a:cs typeface="Carlito"/>
                <a:sym typeface="+mn-ea"/>
              </a:rPr>
              <a:t>to </a:t>
            </a:r>
            <a:r>
              <a:rPr sz="2200" spc="-35" dirty="0">
                <a:solidFill>
                  <a:srgbClr val="404040"/>
                </a:solidFill>
                <a:latin typeface="Carlito"/>
                <a:cs typeface="Carlito"/>
                <a:sym typeface="+mn-ea"/>
              </a:rPr>
              <a:t>railways </a:t>
            </a:r>
            <a:r>
              <a:rPr sz="2200" spc="-25" dirty="0">
                <a:solidFill>
                  <a:srgbClr val="404040"/>
                </a:solidFill>
                <a:latin typeface="Carlito"/>
                <a:cs typeface="Carlito"/>
                <a:sym typeface="+mn-ea"/>
              </a:rPr>
              <a:t>for </a:t>
            </a:r>
            <a:r>
              <a:rPr sz="2200" spc="-20" dirty="0">
                <a:solidFill>
                  <a:srgbClr val="404040"/>
                </a:solidFill>
                <a:latin typeface="Carlito"/>
                <a:cs typeface="Carlito"/>
                <a:sym typeface="+mn-ea"/>
              </a:rPr>
              <a:t>large </a:t>
            </a:r>
            <a:r>
              <a:rPr sz="2200" spc="-5" dirty="0">
                <a:solidFill>
                  <a:srgbClr val="404040"/>
                </a:solidFill>
                <a:latin typeface="Carlito"/>
                <a:cs typeface="Carlito"/>
                <a:sym typeface="+mn-ea"/>
              </a:rPr>
              <a:t>part and supply  </a:t>
            </a:r>
            <a:r>
              <a:rPr sz="2200" spc="-10" dirty="0">
                <a:solidFill>
                  <a:srgbClr val="404040"/>
                </a:solidFill>
                <a:latin typeface="Carlito"/>
                <a:cs typeface="Carlito"/>
                <a:sym typeface="+mn-ea"/>
              </a:rPr>
              <a:t>transportation. </a:t>
            </a:r>
            <a:r>
              <a:rPr sz="2200" spc="-5" dirty="0">
                <a:solidFill>
                  <a:srgbClr val="404040"/>
                </a:solidFill>
                <a:latin typeface="Carlito"/>
                <a:cs typeface="Carlito"/>
                <a:sym typeface="+mn-ea"/>
              </a:rPr>
              <a:t>Launch </a:t>
            </a:r>
            <a:r>
              <a:rPr sz="2200" spc="-15" dirty="0">
                <a:solidFill>
                  <a:srgbClr val="404040"/>
                </a:solidFill>
                <a:latin typeface="Carlito"/>
                <a:cs typeface="Carlito"/>
                <a:sym typeface="+mn-ea"/>
              </a:rPr>
              <a:t>sites are </a:t>
            </a:r>
            <a:r>
              <a:rPr sz="2200" dirty="0">
                <a:solidFill>
                  <a:srgbClr val="404040"/>
                </a:solidFill>
                <a:latin typeface="Carlito"/>
                <a:cs typeface="Carlito"/>
                <a:sym typeface="+mn-ea"/>
              </a:rPr>
              <a:t>close </a:t>
            </a:r>
            <a:r>
              <a:rPr sz="2200" spc="-20" dirty="0">
                <a:solidFill>
                  <a:srgbClr val="404040"/>
                </a:solidFill>
                <a:latin typeface="Carlito"/>
                <a:cs typeface="Carlito"/>
                <a:sym typeface="+mn-ea"/>
              </a:rPr>
              <a:t>to </a:t>
            </a:r>
            <a:r>
              <a:rPr sz="2200" spc="-25" dirty="0">
                <a:solidFill>
                  <a:srgbClr val="404040"/>
                </a:solidFill>
                <a:latin typeface="Carlito"/>
                <a:cs typeface="Carlito"/>
                <a:sym typeface="+mn-ea"/>
              </a:rPr>
              <a:t>highways </a:t>
            </a:r>
            <a:r>
              <a:rPr sz="2200" spc="-30" dirty="0">
                <a:solidFill>
                  <a:srgbClr val="404040"/>
                </a:solidFill>
                <a:latin typeface="Carlito"/>
                <a:cs typeface="Carlito"/>
                <a:sym typeface="+mn-ea"/>
              </a:rPr>
              <a:t>for </a:t>
            </a:r>
            <a:r>
              <a:rPr sz="2200" spc="-5" dirty="0">
                <a:solidFill>
                  <a:srgbClr val="404040"/>
                </a:solidFill>
                <a:latin typeface="Carlito"/>
                <a:cs typeface="Carlito"/>
                <a:sym typeface="+mn-ea"/>
              </a:rPr>
              <a:t>human </a:t>
            </a:r>
            <a:r>
              <a:rPr sz="2200" dirty="0">
                <a:solidFill>
                  <a:srgbClr val="404040"/>
                </a:solidFill>
                <a:latin typeface="Carlito"/>
                <a:cs typeface="Carlito"/>
                <a:sym typeface="+mn-ea"/>
              </a:rPr>
              <a:t>and </a:t>
            </a:r>
            <a:r>
              <a:rPr sz="2200" spc="-10" dirty="0">
                <a:solidFill>
                  <a:srgbClr val="404040"/>
                </a:solidFill>
                <a:latin typeface="Carlito"/>
                <a:cs typeface="Carlito"/>
                <a:sym typeface="+mn-ea"/>
              </a:rPr>
              <a:t>supply transport. Launch </a:t>
            </a:r>
            <a:r>
              <a:rPr sz="2200" spc="-15" dirty="0">
                <a:solidFill>
                  <a:srgbClr val="404040"/>
                </a:solidFill>
                <a:latin typeface="Carlito"/>
                <a:cs typeface="Carlito"/>
                <a:sym typeface="+mn-ea"/>
              </a:rPr>
              <a:t>sites  </a:t>
            </a:r>
            <a:r>
              <a:rPr sz="2200" spc="-20" dirty="0">
                <a:solidFill>
                  <a:srgbClr val="404040"/>
                </a:solidFill>
                <a:latin typeface="Carlito"/>
                <a:cs typeface="Carlito"/>
                <a:sym typeface="+mn-ea"/>
              </a:rPr>
              <a:t>are </a:t>
            </a:r>
            <a:r>
              <a:rPr sz="2200" spc="-5" dirty="0">
                <a:solidFill>
                  <a:srgbClr val="404040"/>
                </a:solidFill>
                <a:latin typeface="Carlito"/>
                <a:cs typeface="Carlito"/>
                <a:sym typeface="+mn-ea"/>
              </a:rPr>
              <a:t>also </a:t>
            </a:r>
            <a:r>
              <a:rPr sz="2200" dirty="0">
                <a:solidFill>
                  <a:srgbClr val="404040"/>
                </a:solidFill>
                <a:latin typeface="Carlito"/>
                <a:cs typeface="Carlito"/>
                <a:sym typeface="+mn-ea"/>
              </a:rPr>
              <a:t>close </a:t>
            </a:r>
            <a:r>
              <a:rPr sz="2200" spc="-15" dirty="0">
                <a:solidFill>
                  <a:srgbClr val="404040"/>
                </a:solidFill>
                <a:latin typeface="Carlito"/>
                <a:cs typeface="Carlito"/>
                <a:sym typeface="+mn-ea"/>
              </a:rPr>
              <a:t>to </a:t>
            </a:r>
            <a:r>
              <a:rPr sz="2200" spc="-10" dirty="0">
                <a:solidFill>
                  <a:srgbClr val="404040"/>
                </a:solidFill>
                <a:latin typeface="Carlito"/>
                <a:cs typeface="Carlito"/>
                <a:sym typeface="+mn-ea"/>
              </a:rPr>
              <a:t>coasts </a:t>
            </a:r>
            <a:r>
              <a:rPr sz="2200" spc="-5" dirty="0">
                <a:solidFill>
                  <a:srgbClr val="404040"/>
                </a:solidFill>
                <a:latin typeface="Carlito"/>
                <a:cs typeface="Carlito"/>
                <a:sym typeface="+mn-ea"/>
              </a:rPr>
              <a:t>and </a:t>
            </a:r>
            <a:r>
              <a:rPr sz="2200" spc="-20" dirty="0">
                <a:solidFill>
                  <a:srgbClr val="404040"/>
                </a:solidFill>
                <a:latin typeface="Carlito"/>
                <a:cs typeface="Carlito"/>
                <a:sym typeface="+mn-ea"/>
              </a:rPr>
              <a:t>relatively </a:t>
            </a:r>
            <a:r>
              <a:rPr sz="2200" spc="-25" dirty="0">
                <a:solidFill>
                  <a:srgbClr val="404040"/>
                </a:solidFill>
                <a:latin typeface="Carlito"/>
                <a:cs typeface="Carlito"/>
                <a:sym typeface="+mn-ea"/>
              </a:rPr>
              <a:t>far from </a:t>
            </a:r>
            <a:r>
              <a:rPr sz="2200" spc="-5" dirty="0">
                <a:solidFill>
                  <a:srgbClr val="404040"/>
                </a:solidFill>
                <a:latin typeface="Carlito"/>
                <a:cs typeface="Carlito"/>
                <a:sym typeface="+mn-ea"/>
              </a:rPr>
              <a:t>cities so </a:t>
            </a:r>
            <a:r>
              <a:rPr sz="2200" spc="-10" dirty="0">
                <a:solidFill>
                  <a:srgbClr val="404040"/>
                </a:solidFill>
                <a:latin typeface="Carlito"/>
                <a:cs typeface="Carlito"/>
                <a:sym typeface="+mn-ea"/>
              </a:rPr>
              <a:t>that </a:t>
            </a:r>
            <a:r>
              <a:rPr sz="2200" spc="-5" dirty="0">
                <a:solidFill>
                  <a:srgbClr val="404040"/>
                </a:solidFill>
                <a:latin typeface="Carlito"/>
                <a:cs typeface="Carlito"/>
                <a:sym typeface="+mn-ea"/>
              </a:rPr>
              <a:t>launch </a:t>
            </a:r>
            <a:r>
              <a:rPr sz="2200" spc="-20" dirty="0">
                <a:solidFill>
                  <a:srgbClr val="404040"/>
                </a:solidFill>
                <a:latin typeface="Carlito"/>
                <a:cs typeface="Carlito"/>
                <a:sym typeface="+mn-ea"/>
              </a:rPr>
              <a:t>failures </a:t>
            </a:r>
            <a:r>
              <a:rPr sz="2200" spc="-5" dirty="0">
                <a:solidFill>
                  <a:srgbClr val="404040"/>
                </a:solidFill>
                <a:latin typeface="Carlito"/>
                <a:cs typeface="Carlito"/>
                <a:sym typeface="+mn-ea"/>
              </a:rPr>
              <a:t>can land in the sea </a:t>
            </a:r>
            <a:r>
              <a:rPr sz="2200" spc="-40" dirty="0">
                <a:solidFill>
                  <a:srgbClr val="404040"/>
                </a:solidFill>
                <a:latin typeface="Carlito"/>
                <a:cs typeface="Carlito"/>
                <a:sym typeface="+mn-ea"/>
              </a:rPr>
              <a:t>to  </a:t>
            </a:r>
            <a:r>
              <a:rPr sz="2200" spc="-25" dirty="0">
                <a:solidFill>
                  <a:srgbClr val="404040"/>
                </a:solidFill>
                <a:latin typeface="Carlito"/>
                <a:cs typeface="Carlito"/>
                <a:sym typeface="+mn-ea"/>
              </a:rPr>
              <a:t>avoid </a:t>
            </a:r>
            <a:r>
              <a:rPr sz="2200" spc="-40" dirty="0">
                <a:solidFill>
                  <a:srgbClr val="404040"/>
                </a:solidFill>
                <a:latin typeface="Carlito"/>
                <a:cs typeface="Carlito"/>
                <a:sym typeface="+mn-ea"/>
              </a:rPr>
              <a:t>rockets </a:t>
            </a:r>
            <a:r>
              <a:rPr sz="2200" spc="-10" dirty="0">
                <a:solidFill>
                  <a:srgbClr val="404040"/>
                </a:solidFill>
                <a:latin typeface="Carlito"/>
                <a:cs typeface="Carlito"/>
                <a:sym typeface="+mn-ea"/>
              </a:rPr>
              <a:t>falling </a:t>
            </a:r>
            <a:r>
              <a:rPr sz="2200" spc="-5" dirty="0">
                <a:solidFill>
                  <a:srgbClr val="404040"/>
                </a:solidFill>
                <a:latin typeface="Carlito"/>
                <a:cs typeface="Carlito"/>
                <a:sym typeface="+mn-ea"/>
              </a:rPr>
              <a:t>on densely </a:t>
            </a:r>
            <a:r>
              <a:rPr sz="2200" spc="-20" dirty="0">
                <a:solidFill>
                  <a:srgbClr val="404040"/>
                </a:solidFill>
                <a:latin typeface="Carlito"/>
                <a:cs typeface="Carlito"/>
                <a:sym typeface="+mn-ea"/>
              </a:rPr>
              <a:t>populated</a:t>
            </a:r>
            <a:r>
              <a:rPr sz="2200" spc="-30" dirty="0">
                <a:solidFill>
                  <a:srgbClr val="404040"/>
                </a:solidFill>
                <a:latin typeface="Carlito"/>
                <a:cs typeface="Carlito"/>
                <a:sym typeface="+mn-ea"/>
              </a:rPr>
              <a:t> </a:t>
            </a:r>
            <a:r>
              <a:rPr sz="2200" spc="-5" dirty="0">
                <a:solidFill>
                  <a:srgbClr val="404040"/>
                </a:solidFill>
                <a:latin typeface="Carlito"/>
                <a:cs typeface="Carlito"/>
                <a:sym typeface="+mn-ea"/>
              </a:rPr>
              <a:t>areas.</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4500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Key Locations Proximities</a:t>
            </a:r>
            <a:endParaRPr lang="en-IN" altLang="en-US" dirty="0">
              <a:solidFill>
                <a:srgbClr val="0B49CB"/>
              </a:solidFill>
              <a:latin typeface="Abadi"/>
            </a:endParaRPr>
          </a:p>
        </p:txBody>
      </p:sp>
      <p:sp>
        <p:nvSpPr>
          <p:cNvPr id="4" name="object 4"/>
          <p:cNvSpPr/>
          <p:nvPr/>
        </p:nvSpPr>
        <p:spPr>
          <a:xfrm>
            <a:off x="874395" y="1641094"/>
            <a:ext cx="8389620" cy="1723643"/>
          </a:xfrm>
          <a:prstGeom prst="rect">
            <a:avLst/>
          </a:prstGeom>
          <a:blipFill>
            <a:blip r:embed="rId2" cstate="print"/>
            <a:stretch>
              <a:fillRect/>
            </a:stretch>
          </a:blipFill>
        </p:spPr>
        <p:txBody>
          <a:bodyPr wrap="square" lIns="0" tIns="0" rIns="0" bIns="0" rtlCol="0"/>
          <a:p/>
        </p:txBody>
      </p:sp>
      <p:grpSp>
        <p:nvGrpSpPr>
          <p:cNvPr id="2" name="object 5"/>
          <p:cNvGrpSpPr/>
          <p:nvPr/>
        </p:nvGrpSpPr>
        <p:grpSpPr>
          <a:xfrm>
            <a:off x="2686430" y="3429254"/>
            <a:ext cx="7505700" cy="1562100"/>
            <a:chOff x="2802635" y="3552444"/>
            <a:chExt cx="7505700" cy="1562100"/>
          </a:xfrm>
        </p:grpSpPr>
        <p:sp>
          <p:nvSpPr>
            <p:cNvPr id="6" name="object 6"/>
            <p:cNvSpPr/>
            <p:nvPr/>
          </p:nvSpPr>
          <p:spPr>
            <a:xfrm>
              <a:off x="2802635" y="3552444"/>
              <a:ext cx="3409188" cy="1514855"/>
            </a:xfrm>
            <a:prstGeom prst="rect">
              <a:avLst/>
            </a:prstGeom>
            <a:blipFill>
              <a:blip r:embed="rId3" cstate="print"/>
              <a:stretch>
                <a:fillRect/>
              </a:stretch>
            </a:blipFill>
          </p:spPr>
          <p:txBody>
            <a:bodyPr wrap="square" lIns="0" tIns="0" rIns="0" bIns="0" rtlCol="0"/>
            <a:p/>
          </p:txBody>
        </p:sp>
        <p:sp>
          <p:nvSpPr>
            <p:cNvPr id="7" name="object 7"/>
            <p:cNvSpPr/>
            <p:nvPr/>
          </p:nvSpPr>
          <p:spPr>
            <a:xfrm>
              <a:off x="6211823" y="3552444"/>
              <a:ext cx="4096512" cy="1562099"/>
            </a:xfrm>
            <a:prstGeom prst="rect">
              <a:avLst/>
            </a:prstGeom>
            <a:blipFill>
              <a:blip r:embed="rId4" cstate="print"/>
              <a:stretch>
                <a:fillRect/>
              </a:stretch>
            </a:blipFill>
          </p:spPr>
          <p:txBody>
            <a:bodyPr wrap="square" lIns="0" tIns="0" rIns="0" bIns="0" rtlCol="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4638040"/>
            <a:ext cx="10523220" cy="1813560"/>
          </a:xfrm>
          <a:prstGeom prst="rect">
            <a:avLst/>
          </a:prstGeom>
        </p:spPr>
        <p:txBody>
          <a:bodyPr lIns="91440" tIns="45720" rIns="91440" bIns="45720" anchor="t">
            <a:normAutofit fontScale="90000" lnSpcReduction="10000"/>
          </a:bodyPr>
          <a:lstStyle/>
          <a:p>
            <a:pPr marL="12700" marR="5080">
              <a:lnSpc>
                <a:spcPct val="90000"/>
              </a:lnSpc>
              <a:spcBef>
                <a:spcPts val="340"/>
              </a:spcBef>
            </a:pPr>
            <a:r>
              <a:rPr sz="2200" spc="-5" dirty="0">
                <a:solidFill>
                  <a:srgbClr val="404040"/>
                </a:solidFill>
                <a:latin typeface="Carlito"/>
                <a:cs typeface="Carlito"/>
                <a:sym typeface="+mn-ea"/>
              </a:rPr>
              <a:t>This is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distribution of successful </a:t>
            </a:r>
            <a:r>
              <a:rPr sz="2200" dirty="0">
                <a:solidFill>
                  <a:srgbClr val="404040"/>
                </a:solidFill>
                <a:latin typeface="Carlito"/>
                <a:cs typeface="Carlito"/>
                <a:sym typeface="+mn-ea"/>
              </a:rPr>
              <a:t>landings </a:t>
            </a:r>
            <a:r>
              <a:rPr sz="2200" spc="-20" dirty="0">
                <a:solidFill>
                  <a:srgbClr val="404040"/>
                </a:solidFill>
                <a:latin typeface="Carlito"/>
                <a:cs typeface="Carlito"/>
                <a:sym typeface="+mn-ea"/>
              </a:rPr>
              <a:t>across </a:t>
            </a:r>
            <a:r>
              <a:rPr sz="2200" dirty="0">
                <a:solidFill>
                  <a:srgbClr val="404040"/>
                </a:solidFill>
                <a:latin typeface="Carlito"/>
                <a:cs typeface="Carlito"/>
                <a:sym typeface="+mn-ea"/>
              </a:rPr>
              <a:t>all launch </a:t>
            </a:r>
            <a:r>
              <a:rPr sz="2200" spc="-20" dirty="0">
                <a:solidFill>
                  <a:srgbClr val="404040"/>
                </a:solidFill>
                <a:latin typeface="Carlito"/>
                <a:cs typeface="Carlito"/>
                <a:sym typeface="+mn-ea"/>
              </a:rPr>
              <a:t>sites. </a:t>
            </a:r>
            <a:r>
              <a:rPr sz="2200" spc="-5" dirty="0">
                <a:solidFill>
                  <a:srgbClr val="404040"/>
                </a:solidFill>
                <a:latin typeface="Carlito"/>
                <a:cs typeface="Carlito"/>
                <a:sym typeface="+mn-ea"/>
              </a:rPr>
              <a:t>CCAFS </a:t>
            </a:r>
            <a:r>
              <a:rPr sz="2200" spc="-10" dirty="0">
                <a:solidFill>
                  <a:srgbClr val="404040"/>
                </a:solidFill>
                <a:latin typeface="Carlito"/>
                <a:cs typeface="Carlito"/>
                <a:sym typeface="+mn-ea"/>
              </a:rPr>
              <a:t>LC-40 </a:t>
            </a:r>
            <a:r>
              <a:rPr sz="2200" spc="-5" dirty="0">
                <a:solidFill>
                  <a:srgbClr val="404040"/>
                </a:solidFill>
                <a:latin typeface="Carlito"/>
                <a:cs typeface="Carlito"/>
                <a:sym typeface="+mn-ea"/>
              </a:rPr>
              <a:t>is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old name of  CCAFS SLC-40 </a:t>
            </a:r>
            <a:r>
              <a:rPr sz="2200" dirty="0">
                <a:solidFill>
                  <a:srgbClr val="404040"/>
                </a:solidFill>
                <a:latin typeface="Carlito"/>
                <a:cs typeface="Carlito"/>
                <a:sym typeface="+mn-ea"/>
              </a:rPr>
              <a:t>so </a:t>
            </a:r>
            <a:r>
              <a:rPr sz="2200" spc="-5" dirty="0">
                <a:solidFill>
                  <a:srgbClr val="404040"/>
                </a:solidFill>
                <a:latin typeface="Carlito"/>
                <a:cs typeface="Carlito"/>
                <a:sym typeface="+mn-ea"/>
              </a:rPr>
              <a:t>CCAFS </a:t>
            </a:r>
            <a:r>
              <a:rPr sz="2200" dirty="0">
                <a:solidFill>
                  <a:srgbClr val="404040"/>
                </a:solidFill>
                <a:latin typeface="Carlito"/>
                <a:cs typeface="Carlito"/>
                <a:sym typeface="+mn-ea"/>
              </a:rPr>
              <a:t>and </a:t>
            </a:r>
            <a:r>
              <a:rPr sz="2200" spc="-5" dirty="0">
                <a:solidFill>
                  <a:srgbClr val="404040"/>
                </a:solidFill>
                <a:latin typeface="Carlito"/>
                <a:cs typeface="Carlito"/>
                <a:sym typeface="+mn-ea"/>
              </a:rPr>
              <a:t>KSC </a:t>
            </a:r>
            <a:r>
              <a:rPr sz="2200" spc="-35" dirty="0">
                <a:solidFill>
                  <a:srgbClr val="404040"/>
                </a:solidFill>
                <a:latin typeface="Carlito"/>
                <a:cs typeface="Carlito"/>
                <a:sym typeface="+mn-ea"/>
              </a:rPr>
              <a:t>have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same amount </a:t>
            </a:r>
            <a:r>
              <a:rPr sz="2200" dirty="0">
                <a:solidFill>
                  <a:srgbClr val="404040"/>
                </a:solidFill>
                <a:latin typeface="Carlito"/>
                <a:cs typeface="Carlito"/>
                <a:sym typeface="+mn-ea"/>
              </a:rPr>
              <a:t>of </a:t>
            </a:r>
            <a:r>
              <a:rPr sz="2200" spc="-5" dirty="0">
                <a:solidFill>
                  <a:srgbClr val="404040"/>
                </a:solidFill>
                <a:latin typeface="Carlito"/>
                <a:cs typeface="Carlito"/>
                <a:sym typeface="+mn-ea"/>
              </a:rPr>
              <a:t>successful landings, but </a:t>
            </a:r>
            <a:r>
              <a:rPr sz="2200" dirty="0">
                <a:solidFill>
                  <a:srgbClr val="404040"/>
                </a:solidFill>
                <a:latin typeface="Carlito"/>
                <a:cs typeface="Carlito"/>
                <a:sym typeface="+mn-ea"/>
              </a:rPr>
              <a:t>a majority of the  </a:t>
            </a: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landings </a:t>
            </a:r>
            <a:r>
              <a:rPr sz="2200" spc="-5" dirty="0">
                <a:solidFill>
                  <a:srgbClr val="404040"/>
                </a:solidFill>
                <a:latin typeface="Carlito"/>
                <a:cs typeface="Carlito"/>
                <a:sym typeface="+mn-ea"/>
              </a:rPr>
              <a:t>where </a:t>
            </a:r>
            <a:r>
              <a:rPr sz="2200" spc="-20" dirty="0">
                <a:solidFill>
                  <a:srgbClr val="404040"/>
                </a:solidFill>
                <a:latin typeface="Carlito"/>
                <a:cs typeface="Carlito"/>
                <a:sym typeface="+mn-ea"/>
              </a:rPr>
              <a:t>performed </a:t>
            </a:r>
            <a:r>
              <a:rPr sz="2200" spc="-25" dirty="0">
                <a:solidFill>
                  <a:srgbClr val="404040"/>
                </a:solidFill>
                <a:latin typeface="Carlito"/>
                <a:cs typeface="Carlito"/>
                <a:sym typeface="+mn-ea"/>
              </a:rPr>
              <a:t>before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name </a:t>
            </a:r>
            <a:r>
              <a:rPr sz="2200" dirty="0">
                <a:solidFill>
                  <a:srgbClr val="404040"/>
                </a:solidFill>
                <a:latin typeface="Carlito"/>
                <a:cs typeface="Carlito"/>
                <a:sym typeface="+mn-ea"/>
              </a:rPr>
              <a:t>change. </a:t>
            </a:r>
            <a:r>
              <a:rPr sz="2200" spc="-40" dirty="0">
                <a:solidFill>
                  <a:srgbClr val="404040"/>
                </a:solidFill>
                <a:latin typeface="Carlito"/>
                <a:cs typeface="Carlito"/>
                <a:sym typeface="+mn-ea"/>
              </a:rPr>
              <a:t>VAFB </a:t>
            </a:r>
            <a:r>
              <a:rPr sz="2200" spc="-5" dirty="0">
                <a:solidFill>
                  <a:srgbClr val="404040"/>
                </a:solidFill>
                <a:latin typeface="Carlito"/>
                <a:cs typeface="Carlito"/>
                <a:sym typeface="+mn-ea"/>
              </a:rPr>
              <a:t>has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smallest share </a:t>
            </a:r>
            <a:r>
              <a:rPr sz="2200" spc="-5" dirty="0">
                <a:solidFill>
                  <a:srgbClr val="404040"/>
                </a:solidFill>
                <a:latin typeface="Carlito"/>
                <a:cs typeface="Carlito"/>
                <a:sym typeface="+mn-ea"/>
              </a:rPr>
              <a:t>of successful  </a:t>
            </a:r>
            <a:r>
              <a:rPr sz="2200" dirty="0">
                <a:solidFill>
                  <a:srgbClr val="404040"/>
                </a:solidFill>
                <a:latin typeface="Carlito"/>
                <a:cs typeface="Carlito"/>
                <a:sym typeface="+mn-ea"/>
              </a:rPr>
              <a:t>landings. </a:t>
            </a:r>
            <a:r>
              <a:rPr sz="2200" spc="-5" dirty="0">
                <a:solidFill>
                  <a:srgbClr val="404040"/>
                </a:solidFill>
                <a:latin typeface="Carlito"/>
                <a:cs typeface="Carlito"/>
                <a:sym typeface="+mn-ea"/>
              </a:rPr>
              <a:t>This </a:t>
            </a:r>
            <a:r>
              <a:rPr sz="2200" spc="-25" dirty="0">
                <a:solidFill>
                  <a:srgbClr val="404040"/>
                </a:solidFill>
                <a:latin typeface="Carlito"/>
                <a:cs typeface="Carlito"/>
                <a:sym typeface="+mn-ea"/>
              </a:rPr>
              <a:t>may </a:t>
            </a:r>
            <a:r>
              <a:rPr sz="2200" dirty="0">
                <a:solidFill>
                  <a:srgbClr val="404040"/>
                </a:solidFill>
                <a:latin typeface="Carlito"/>
                <a:cs typeface="Carlito"/>
                <a:sym typeface="+mn-ea"/>
              </a:rPr>
              <a:t>be due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smaller sample </a:t>
            </a:r>
            <a:r>
              <a:rPr sz="2200" dirty="0">
                <a:solidFill>
                  <a:srgbClr val="404040"/>
                </a:solidFill>
                <a:latin typeface="Carlito"/>
                <a:cs typeface="Carlito"/>
                <a:sym typeface="+mn-ea"/>
              </a:rPr>
              <a:t>and </a:t>
            </a:r>
            <a:r>
              <a:rPr sz="2200" spc="-5" dirty="0">
                <a:solidFill>
                  <a:srgbClr val="404040"/>
                </a:solidFill>
                <a:latin typeface="Carlito"/>
                <a:cs typeface="Carlito"/>
                <a:sym typeface="+mn-ea"/>
              </a:rPr>
              <a:t>increase in </a:t>
            </a:r>
            <a:r>
              <a:rPr sz="2200" spc="-15" dirty="0">
                <a:solidFill>
                  <a:srgbClr val="404040"/>
                </a:solidFill>
                <a:latin typeface="Carlito"/>
                <a:cs typeface="Carlito"/>
                <a:sym typeface="+mn-ea"/>
              </a:rPr>
              <a:t>difficulty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launching </a:t>
            </a:r>
            <a:r>
              <a:rPr sz="2200" spc="-5" dirty="0">
                <a:solidFill>
                  <a:srgbClr val="404040"/>
                </a:solidFill>
                <a:latin typeface="Carlito"/>
                <a:cs typeface="Carlito"/>
                <a:sym typeface="+mn-ea"/>
              </a:rPr>
              <a:t>in </a:t>
            </a:r>
            <a:r>
              <a:rPr sz="2200" dirty="0">
                <a:solidFill>
                  <a:srgbClr val="404040"/>
                </a:solidFill>
                <a:latin typeface="Carlito"/>
                <a:cs typeface="Carlito"/>
                <a:sym typeface="+mn-ea"/>
              </a:rPr>
              <a:t>the </a:t>
            </a:r>
            <a:r>
              <a:rPr sz="2200" spc="-25" dirty="0">
                <a:solidFill>
                  <a:srgbClr val="404040"/>
                </a:solidFill>
                <a:latin typeface="Carlito"/>
                <a:cs typeface="Carlito"/>
                <a:sym typeface="+mn-ea"/>
              </a:rPr>
              <a:t>west</a:t>
            </a:r>
            <a:r>
              <a:rPr sz="2200" spc="-65" dirty="0">
                <a:solidFill>
                  <a:srgbClr val="404040"/>
                </a:solidFill>
                <a:latin typeface="Carlito"/>
                <a:cs typeface="Carlito"/>
                <a:sym typeface="+mn-ea"/>
              </a:rPr>
              <a:t> </a:t>
            </a:r>
            <a:r>
              <a:rPr sz="2200" spc="-10" dirty="0">
                <a:solidFill>
                  <a:srgbClr val="404040"/>
                </a:solidFill>
                <a:latin typeface="Carlito"/>
                <a:cs typeface="Carlito"/>
                <a:sym typeface="+mn-ea"/>
              </a:rPr>
              <a:t>coast.</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Successful launches across Launch Sites</a:t>
            </a:r>
            <a:endParaRPr lang="en-IN" altLang="en-US" dirty="0">
              <a:solidFill>
                <a:srgbClr val="0B49CB"/>
              </a:solidFill>
              <a:latin typeface="Abadi"/>
            </a:endParaRPr>
          </a:p>
        </p:txBody>
      </p:sp>
      <p:sp>
        <p:nvSpPr>
          <p:cNvPr id="4" name="object 4"/>
          <p:cNvSpPr/>
          <p:nvPr/>
        </p:nvSpPr>
        <p:spPr>
          <a:xfrm>
            <a:off x="4477511" y="1686433"/>
            <a:ext cx="2570988" cy="2581656"/>
          </a:xfrm>
          <a:prstGeom prst="rect">
            <a:avLst/>
          </a:prstGeom>
          <a:blipFill>
            <a:blip r:embed="rId2" cstate="print"/>
            <a:stretch>
              <a:fillRect/>
            </a:stretch>
          </a:blipFill>
        </p:spPr>
        <p:txBody>
          <a:bodyPr wrap="square" lIns="0" tIns="0" rIns="0" bIns="0" rtlCol="0"/>
          <a:p/>
        </p:txBody>
      </p:sp>
      <p:sp>
        <p:nvSpPr>
          <p:cNvPr id="2" name="object 5"/>
          <p:cNvSpPr/>
          <p:nvPr/>
        </p:nvSpPr>
        <p:spPr>
          <a:xfrm>
            <a:off x="7970519" y="2189988"/>
            <a:ext cx="1085087" cy="665988"/>
          </a:xfrm>
          <a:prstGeom prst="rect">
            <a:avLst/>
          </a:prstGeom>
          <a:blipFill>
            <a:blip r:embed="rId3" cstate="print"/>
            <a:stretch>
              <a:fillRect/>
            </a:stretch>
          </a:blipFill>
        </p:spPr>
        <p:txBody>
          <a:bodyPr wrap="square" lIns="0" tIns="0" rIns="0" bIns="0" rtlCol="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1633220"/>
            <a:ext cx="6186805" cy="551243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2499995">
              <a:lnSpc>
                <a:spcPct val="100000"/>
              </a:lnSpc>
              <a:spcBef>
                <a:spcPts val="1270"/>
              </a:spcBef>
            </a:pPr>
            <a:r>
              <a:rPr sz="2200" u="heavy" spc="-20" dirty="0">
                <a:solidFill>
                  <a:schemeClr val="tx1"/>
                </a:solidFill>
                <a:uFill>
                  <a:solidFill>
                    <a:srgbClr val="BB562C"/>
                  </a:solidFill>
                </a:uFill>
                <a:latin typeface="Carlito"/>
                <a:cs typeface="Carlito"/>
                <a:sym typeface="+mn-ea"/>
              </a:rPr>
              <a:t>Background:</a:t>
            </a:r>
            <a:endParaRPr sz="2200">
              <a:solidFill>
                <a:schemeClr val="tx1"/>
              </a:solidFill>
              <a:latin typeface="Carlito"/>
              <a:cs typeface="Carlito"/>
            </a:endParaRPr>
          </a:p>
          <a:p>
            <a:pPr marL="253365" indent="-229235">
              <a:lnSpc>
                <a:spcPct val="100000"/>
              </a:lnSpc>
              <a:spcBef>
                <a:spcPts val="850"/>
              </a:spcBef>
              <a:buFont typeface="Arial" panose="020B0604020202020204"/>
              <a:buChar char="•"/>
              <a:tabLst>
                <a:tab pos="253365" algn="l"/>
                <a:tab pos="254000" algn="l"/>
              </a:tabLst>
            </a:pPr>
            <a:r>
              <a:rPr sz="2200" spc="-20" dirty="0">
                <a:solidFill>
                  <a:schemeClr val="tx1"/>
                </a:solidFill>
                <a:latin typeface="Carlito"/>
                <a:cs typeface="Carlito"/>
                <a:sym typeface="+mn-ea"/>
              </a:rPr>
              <a:t>Commercial </a:t>
            </a:r>
            <a:r>
              <a:rPr sz="2200" spc="-10" dirty="0">
                <a:solidFill>
                  <a:schemeClr val="tx1"/>
                </a:solidFill>
                <a:latin typeface="Carlito"/>
                <a:cs typeface="Carlito"/>
                <a:sym typeface="+mn-ea"/>
              </a:rPr>
              <a:t>Space </a:t>
            </a:r>
            <a:r>
              <a:rPr sz="2200" spc="-25" dirty="0">
                <a:solidFill>
                  <a:schemeClr val="tx1"/>
                </a:solidFill>
                <a:latin typeface="Carlito"/>
                <a:cs typeface="Carlito"/>
                <a:sym typeface="+mn-ea"/>
              </a:rPr>
              <a:t>Age </a:t>
            </a:r>
            <a:r>
              <a:rPr sz="2200" spc="-5" dirty="0">
                <a:solidFill>
                  <a:schemeClr val="tx1"/>
                </a:solidFill>
                <a:latin typeface="Carlito"/>
                <a:cs typeface="Carlito"/>
                <a:sym typeface="+mn-ea"/>
              </a:rPr>
              <a:t>is</a:t>
            </a:r>
            <a:r>
              <a:rPr sz="2200" spc="50" dirty="0">
                <a:solidFill>
                  <a:schemeClr val="tx1"/>
                </a:solidFill>
                <a:latin typeface="Carlito"/>
                <a:cs typeface="Carlito"/>
                <a:sym typeface="+mn-ea"/>
              </a:rPr>
              <a:t> </a:t>
            </a:r>
            <a:r>
              <a:rPr sz="2200" spc="-20" dirty="0">
                <a:solidFill>
                  <a:schemeClr val="tx1"/>
                </a:solidFill>
                <a:latin typeface="Carlito"/>
                <a:cs typeface="Carlito"/>
                <a:sym typeface="+mn-ea"/>
              </a:rPr>
              <a:t>Here</a:t>
            </a:r>
            <a:endParaRPr sz="2200">
              <a:solidFill>
                <a:schemeClr val="tx1"/>
              </a:solidFill>
              <a:latin typeface="Carlito"/>
              <a:cs typeface="Carlito"/>
            </a:endParaRPr>
          </a:p>
          <a:p>
            <a:pPr marL="253365" indent="-229235">
              <a:lnSpc>
                <a:spcPct val="100000"/>
              </a:lnSpc>
              <a:spcBef>
                <a:spcPts val="705"/>
              </a:spcBef>
              <a:buFont typeface="Arial" panose="020B0604020202020204"/>
              <a:buChar char="•"/>
              <a:tabLst>
                <a:tab pos="253365" algn="l"/>
                <a:tab pos="254000" algn="l"/>
              </a:tabLst>
            </a:pPr>
            <a:r>
              <a:rPr sz="2200" spc="-15" dirty="0">
                <a:solidFill>
                  <a:schemeClr val="tx1"/>
                </a:solidFill>
                <a:latin typeface="Carlito"/>
                <a:cs typeface="Carlito"/>
                <a:sym typeface="+mn-ea"/>
              </a:rPr>
              <a:t>Space </a:t>
            </a:r>
            <a:r>
              <a:rPr sz="2200" spc="-5" dirty="0">
                <a:solidFill>
                  <a:schemeClr val="tx1"/>
                </a:solidFill>
                <a:latin typeface="Carlito"/>
                <a:cs typeface="Carlito"/>
                <a:sym typeface="+mn-ea"/>
              </a:rPr>
              <a:t>X </a:t>
            </a:r>
            <a:r>
              <a:rPr sz="2200" spc="-15" dirty="0">
                <a:solidFill>
                  <a:schemeClr val="tx1"/>
                </a:solidFill>
                <a:latin typeface="Carlito"/>
                <a:cs typeface="Carlito"/>
                <a:sym typeface="+mn-ea"/>
              </a:rPr>
              <a:t>has </a:t>
            </a:r>
            <a:r>
              <a:rPr sz="2200" spc="-20" dirty="0">
                <a:solidFill>
                  <a:schemeClr val="tx1"/>
                </a:solidFill>
                <a:latin typeface="Carlito"/>
                <a:cs typeface="Carlito"/>
                <a:sym typeface="+mn-ea"/>
              </a:rPr>
              <a:t>best pricing </a:t>
            </a:r>
            <a:r>
              <a:rPr sz="2200" spc="-15" dirty="0">
                <a:solidFill>
                  <a:schemeClr val="tx1"/>
                </a:solidFill>
                <a:latin typeface="Carlito"/>
                <a:cs typeface="Carlito"/>
                <a:sym typeface="+mn-ea"/>
              </a:rPr>
              <a:t>($62 </a:t>
            </a:r>
            <a:r>
              <a:rPr sz="2200" spc="-5" dirty="0">
                <a:solidFill>
                  <a:schemeClr val="tx1"/>
                </a:solidFill>
                <a:latin typeface="Carlito"/>
                <a:cs typeface="Carlito"/>
                <a:sym typeface="+mn-ea"/>
              </a:rPr>
              <a:t>million </a:t>
            </a:r>
            <a:r>
              <a:rPr sz="2200" spc="-15" dirty="0">
                <a:solidFill>
                  <a:schemeClr val="tx1"/>
                </a:solidFill>
                <a:latin typeface="Carlito"/>
                <a:cs typeface="Carlito"/>
                <a:sym typeface="+mn-ea"/>
              </a:rPr>
              <a:t>vs. </a:t>
            </a:r>
            <a:r>
              <a:rPr sz="2200" spc="-5" dirty="0">
                <a:solidFill>
                  <a:schemeClr val="tx1"/>
                </a:solidFill>
                <a:latin typeface="Carlito"/>
                <a:cs typeface="Carlito"/>
                <a:sym typeface="+mn-ea"/>
              </a:rPr>
              <a:t>$165 million</a:t>
            </a:r>
            <a:r>
              <a:rPr sz="2200" spc="25" dirty="0">
                <a:solidFill>
                  <a:schemeClr val="tx1"/>
                </a:solidFill>
                <a:latin typeface="Carlito"/>
                <a:cs typeface="Carlito"/>
                <a:sym typeface="+mn-ea"/>
              </a:rPr>
              <a:t> </a:t>
            </a:r>
            <a:r>
              <a:rPr sz="2200" spc="-5" dirty="0">
                <a:solidFill>
                  <a:schemeClr val="tx1"/>
                </a:solidFill>
                <a:latin typeface="Carlito"/>
                <a:cs typeface="Carlito"/>
                <a:sym typeface="+mn-ea"/>
              </a:rPr>
              <a:t>USD)</a:t>
            </a:r>
            <a:endParaRPr sz="2200">
              <a:solidFill>
                <a:schemeClr val="tx1"/>
              </a:solidFill>
              <a:latin typeface="Carlito"/>
              <a:cs typeface="Carlito"/>
            </a:endParaRPr>
          </a:p>
          <a:p>
            <a:pPr marL="253365" indent="-229235">
              <a:lnSpc>
                <a:spcPct val="100000"/>
              </a:lnSpc>
              <a:spcBef>
                <a:spcPts val="695"/>
              </a:spcBef>
              <a:buFont typeface="Arial" panose="020B0604020202020204"/>
              <a:buChar char="•"/>
              <a:tabLst>
                <a:tab pos="253365" algn="l"/>
                <a:tab pos="254000" algn="l"/>
              </a:tabLst>
            </a:pPr>
            <a:r>
              <a:rPr sz="2200" spc="-25" dirty="0">
                <a:solidFill>
                  <a:schemeClr val="tx1"/>
                </a:solidFill>
                <a:latin typeface="Carlito"/>
                <a:cs typeface="Carlito"/>
                <a:sym typeface="+mn-ea"/>
              </a:rPr>
              <a:t>Largely </a:t>
            </a:r>
            <a:r>
              <a:rPr sz="2200" spc="-15" dirty="0">
                <a:solidFill>
                  <a:schemeClr val="tx1"/>
                </a:solidFill>
                <a:latin typeface="Carlito"/>
                <a:cs typeface="Carlito"/>
                <a:sym typeface="+mn-ea"/>
              </a:rPr>
              <a:t>due </a:t>
            </a:r>
            <a:r>
              <a:rPr sz="2200" spc="-30" dirty="0">
                <a:solidFill>
                  <a:schemeClr val="tx1"/>
                </a:solidFill>
                <a:latin typeface="Carlito"/>
                <a:cs typeface="Carlito"/>
                <a:sym typeface="+mn-ea"/>
              </a:rPr>
              <a:t>to </a:t>
            </a:r>
            <a:r>
              <a:rPr sz="2200" spc="-5" dirty="0">
                <a:solidFill>
                  <a:schemeClr val="tx1"/>
                </a:solidFill>
                <a:latin typeface="Carlito"/>
                <a:cs typeface="Carlito"/>
                <a:sym typeface="+mn-ea"/>
              </a:rPr>
              <a:t>ability </a:t>
            </a:r>
            <a:r>
              <a:rPr sz="2200" spc="-30" dirty="0">
                <a:solidFill>
                  <a:schemeClr val="tx1"/>
                </a:solidFill>
                <a:latin typeface="Carlito"/>
                <a:cs typeface="Carlito"/>
                <a:sym typeface="+mn-ea"/>
              </a:rPr>
              <a:t>to recover </a:t>
            </a:r>
            <a:r>
              <a:rPr sz="2200" spc="-15" dirty="0">
                <a:solidFill>
                  <a:schemeClr val="tx1"/>
                </a:solidFill>
                <a:latin typeface="Carlito"/>
                <a:cs typeface="Carlito"/>
                <a:sym typeface="+mn-ea"/>
              </a:rPr>
              <a:t>part </a:t>
            </a:r>
            <a:r>
              <a:rPr sz="2200" dirty="0">
                <a:solidFill>
                  <a:schemeClr val="tx1"/>
                </a:solidFill>
                <a:latin typeface="Carlito"/>
                <a:cs typeface="Carlito"/>
                <a:sym typeface="+mn-ea"/>
              </a:rPr>
              <a:t>of </a:t>
            </a:r>
            <a:r>
              <a:rPr sz="2200" spc="-45" dirty="0">
                <a:solidFill>
                  <a:schemeClr val="tx1"/>
                </a:solidFill>
                <a:latin typeface="Carlito"/>
                <a:cs typeface="Carlito"/>
                <a:sym typeface="+mn-ea"/>
              </a:rPr>
              <a:t>rocket </a:t>
            </a:r>
            <a:r>
              <a:rPr sz="2200" spc="-25" dirty="0">
                <a:solidFill>
                  <a:schemeClr val="tx1"/>
                </a:solidFill>
                <a:latin typeface="Carlito"/>
                <a:cs typeface="Carlito"/>
                <a:sym typeface="+mn-ea"/>
              </a:rPr>
              <a:t>(Stage</a:t>
            </a:r>
            <a:r>
              <a:rPr sz="2200" spc="135" dirty="0">
                <a:solidFill>
                  <a:schemeClr val="tx1"/>
                </a:solidFill>
                <a:latin typeface="Carlito"/>
                <a:cs typeface="Carlito"/>
                <a:sym typeface="+mn-ea"/>
              </a:rPr>
              <a:t> </a:t>
            </a:r>
            <a:r>
              <a:rPr sz="2200" spc="-5" dirty="0">
                <a:solidFill>
                  <a:schemeClr val="tx1"/>
                </a:solidFill>
                <a:latin typeface="Carlito"/>
                <a:cs typeface="Carlito"/>
                <a:sym typeface="+mn-ea"/>
              </a:rPr>
              <a:t>1)</a:t>
            </a:r>
            <a:endParaRPr sz="2200">
              <a:solidFill>
                <a:schemeClr val="tx1"/>
              </a:solidFill>
              <a:latin typeface="Carlito"/>
              <a:cs typeface="Carlito"/>
            </a:endParaRPr>
          </a:p>
          <a:p>
            <a:pPr marL="253365" indent="-229235">
              <a:lnSpc>
                <a:spcPct val="100000"/>
              </a:lnSpc>
              <a:spcBef>
                <a:spcPts val="700"/>
              </a:spcBef>
              <a:buFont typeface="Arial" panose="020B0604020202020204"/>
              <a:buChar char="•"/>
              <a:tabLst>
                <a:tab pos="253365" algn="l"/>
                <a:tab pos="254000" algn="l"/>
              </a:tabLst>
            </a:pPr>
            <a:r>
              <a:rPr sz="2200" spc="-15" dirty="0">
                <a:solidFill>
                  <a:schemeClr val="tx1"/>
                </a:solidFill>
                <a:latin typeface="Carlito"/>
                <a:cs typeface="Carlito"/>
                <a:sym typeface="+mn-ea"/>
              </a:rPr>
              <a:t>Space </a:t>
            </a:r>
            <a:r>
              <a:rPr sz="2200" spc="-5" dirty="0">
                <a:solidFill>
                  <a:schemeClr val="tx1"/>
                </a:solidFill>
                <a:latin typeface="Carlito"/>
                <a:cs typeface="Carlito"/>
                <a:sym typeface="+mn-ea"/>
              </a:rPr>
              <a:t>Y </a:t>
            </a:r>
            <a:r>
              <a:rPr sz="2200" spc="-25" dirty="0">
                <a:solidFill>
                  <a:schemeClr val="tx1"/>
                </a:solidFill>
                <a:latin typeface="Carlito"/>
                <a:cs typeface="Carlito"/>
                <a:sym typeface="+mn-ea"/>
              </a:rPr>
              <a:t>wants </a:t>
            </a:r>
            <a:r>
              <a:rPr sz="2200" spc="-30" dirty="0">
                <a:solidFill>
                  <a:schemeClr val="tx1"/>
                </a:solidFill>
                <a:latin typeface="Carlito"/>
                <a:cs typeface="Carlito"/>
                <a:sym typeface="+mn-ea"/>
              </a:rPr>
              <a:t>to </a:t>
            </a:r>
            <a:r>
              <a:rPr sz="2200" spc="-25" dirty="0">
                <a:solidFill>
                  <a:schemeClr val="tx1"/>
                </a:solidFill>
                <a:latin typeface="Carlito"/>
                <a:cs typeface="Carlito"/>
                <a:sym typeface="+mn-ea"/>
              </a:rPr>
              <a:t>compete </a:t>
            </a:r>
            <a:r>
              <a:rPr sz="2200" spc="-5" dirty="0">
                <a:solidFill>
                  <a:schemeClr val="tx1"/>
                </a:solidFill>
                <a:latin typeface="Carlito"/>
                <a:cs typeface="Carlito"/>
                <a:sym typeface="+mn-ea"/>
              </a:rPr>
              <a:t>with </a:t>
            </a:r>
            <a:r>
              <a:rPr sz="2200" spc="-10" dirty="0">
                <a:solidFill>
                  <a:schemeClr val="tx1"/>
                </a:solidFill>
                <a:latin typeface="Carlito"/>
                <a:cs typeface="Carlito"/>
                <a:sym typeface="+mn-ea"/>
              </a:rPr>
              <a:t>Space</a:t>
            </a:r>
            <a:r>
              <a:rPr sz="2200" spc="60" dirty="0">
                <a:solidFill>
                  <a:schemeClr val="tx1"/>
                </a:solidFill>
                <a:latin typeface="Carlito"/>
                <a:cs typeface="Carlito"/>
                <a:sym typeface="+mn-ea"/>
              </a:rPr>
              <a:t> </a:t>
            </a:r>
            <a:r>
              <a:rPr sz="2200" spc="-5" dirty="0">
                <a:solidFill>
                  <a:schemeClr val="tx1"/>
                </a:solidFill>
                <a:latin typeface="Carlito"/>
                <a:cs typeface="Carlito"/>
                <a:sym typeface="+mn-ea"/>
              </a:rPr>
              <a:t>X</a:t>
            </a:r>
            <a:endParaRPr sz="2200">
              <a:solidFill>
                <a:schemeClr val="tx1"/>
              </a:solidFill>
              <a:latin typeface="Carlito"/>
              <a:cs typeface="Carlito"/>
            </a:endParaRPr>
          </a:p>
          <a:p>
            <a:pPr>
              <a:lnSpc>
                <a:spcPct val="100000"/>
              </a:lnSpc>
              <a:buClr>
                <a:srgbClr val="BB562C"/>
              </a:buClr>
              <a:buFont typeface="Arial" panose="020B0604020202020204"/>
              <a:buChar char="•"/>
            </a:pPr>
            <a:endParaRPr sz="2200">
              <a:solidFill>
                <a:schemeClr val="tx1"/>
              </a:solidFill>
              <a:latin typeface="Carlito"/>
              <a:cs typeface="Carlito"/>
            </a:endParaRPr>
          </a:p>
          <a:p>
            <a:pPr>
              <a:lnSpc>
                <a:spcPct val="100000"/>
              </a:lnSpc>
              <a:spcBef>
                <a:spcPts val="15"/>
              </a:spcBef>
              <a:buClr>
                <a:srgbClr val="BB562C"/>
              </a:buClr>
              <a:buFont typeface="Arial" panose="020B0604020202020204"/>
              <a:buChar char="•"/>
            </a:pPr>
            <a:endParaRPr sz="2200">
              <a:solidFill>
                <a:schemeClr val="tx1"/>
              </a:solidFill>
              <a:latin typeface="Carlito"/>
              <a:cs typeface="Carlito"/>
            </a:endParaRPr>
          </a:p>
          <a:p>
            <a:pPr marL="144780" algn="ctr">
              <a:lnSpc>
                <a:spcPct val="100000"/>
              </a:lnSpc>
            </a:pPr>
            <a:r>
              <a:rPr sz="2200" u="heavy" spc="-20" dirty="0">
                <a:solidFill>
                  <a:schemeClr val="tx1"/>
                </a:solidFill>
                <a:uFill>
                  <a:solidFill>
                    <a:srgbClr val="BB562C"/>
                  </a:solidFill>
                </a:uFill>
                <a:latin typeface="Carlito"/>
                <a:cs typeface="Carlito"/>
                <a:sym typeface="+mn-ea"/>
              </a:rPr>
              <a:t>Problem:</a:t>
            </a:r>
            <a:endParaRPr sz="2200">
              <a:solidFill>
                <a:schemeClr val="tx1"/>
              </a:solidFill>
              <a:latin typeface="Carlito"/>
              <a:cs typeface="Carlito"/>
            </a:endParaRPr>
          </a:p>
          <a:p>
            <a:pPr marL="240665" marR="591185" indent="-240665">
              <a:lnSpc>
                <a:spcPts val="2510"/>
              </a:lnSpc>
              <a:spcBef>
                <a:spcPts val="900"/>
              </a:spcBef>
              <a:buFont typeface="Arial" panose="020B0604020202020204"/>
              <a:buChar char="•"/>
              <a:tabLst>
                <a:tab pos="240665" algn="l"/>
                <a:tab pos="241300" algn="l"/>
              </a:tabLst>
            </a:pPr>
            <a:r>
              <a:rPr sz="2200" spc="-10" dirty="0">
                <a:solidFill>
                  <a:schemeClr val="tx1"/>
                </a:solidFill>
                <a:latin typeface="Carlito"/>
                <a:cs typeface="Carlito"/>
                <a:sym typeface="+mn-ea"/>
              </a:rPr>
              <a:t>Space </a:t>
            </a:r>
            <a:r>
              <a:rPr sz="2200" spc="-5" dirty="0">
                <a:solidFill>
                  <a:schemeClr val="tx1"/>
                </a:solidFill>
                <a:latin typeface="Carlito"/>
                <a:cs typeface="Carlito"/>
                <a:sym typeface="+mn-ea"/>
              </a:rPr>
              <a:t>Y </a:t>
            </a:r>
            <a:r>
              <a:rPr sz="2200" spc="-25" dirty="0">
                <a:solidFill>
                  <a:schemeClr val="tx1"/>
                </a:solidFill>
                <a:latin typeface="Carlito"/>
                <a:cs typeface="Carlito"/>
                <a:sym typeface="+mn-ea"/>
              </a:rPr>
              <a:t>tasks </a:t>
            </a:r>
            <a:r>
              <a:rPr sz="2200" spc="-5" dirty="0">
                <a:solidFill>
                  <a:schemeClr val="tx1"/>
                </a:solidFill>
                <a:latin typeface="Carlito"/>
                <a:cs typeface="Carlito"/>
                <a:sym typeface="+mn-ea"/>
              </a:rPr>
              <a:t>us </a:t>
            </a:r>
            <a:r>
              <a:rPr sz="2200" spc="-30" dirty="0">
                <a:solidFill>
                  <a:schemeClr val="tx1"/>
                </a:solidFill>
                <a:latin typeface="Carlito"/>
                <a:cs typeface="Carlito"/>
                <a:sym typeface="+mn-ea"/>
              </a:rPr>
              <a:t>to </a:t>
            </a:r>
            <a:r>
              <a:rPr sz="2200" spc="-25" dirty="0">
                <a:solidFill>
                  <a:schemeClr val="tx1"/>
                </a:solidFill>
                <a:latin typeface="Carlito"/>
                <a:cs typeface="Carlito"/>
                <a:sym typeface="+mn-ea"/>
              </a:rPr>
              <a:t>train </a:t>
            </a:r>
            <a:r>
              <a:rPr sz="2200" spc="-5" dirty="0">
                <a:solidFill>
                  <a:schemeClr val="tx1"/>
                </a:solidFill>
                <a:latin typeface="Carlito"/>
                <a:cs typeface="Carlito"/>
                <a:sym typeface="+mn-ea"/>
              </a:rPr>
              <a:t>a machine learning model </a:t>
            </a:r>
            <a:r>
              <a:rPr sz="2200" spc="-60" dirty="0">
                <a:solidFill>
                  <a:schemeClr val="tx1"/>
                </a:solidFill>
                <a:latin typeface="Carlito"/>
                <a:cs typeface="Carlito"/>
                <a:sym typeface="+mn-ea"/>
              </a:rPr>
              <a:t>to  </a:t>
            </a:r>
            <a:r>
              <a:rPr sz="2200" spc="-20" dirty="0">
                <a:solidFill>
                  <a:schemeClr val="tx1"/>
                </a:solidFill>
                <a:latin typeface="Carlito"/>
                <a:cs typeface="Carlito"/>
                <a:sym typeface="+mn-ea"/>
              </a:rPr>
              <a:t>predict successful </a:t>
            </a:r>
            <a:r>
              <a:rPr sz="2200" spc="-25" dirty="0">
                <a:solidFill>
                  <a:schemeClr val="tx1"/>
                </a:solidFill>
                <a:latin typeface="Carlito"/>
                <a:cs typeface="Carlito"/>
                <a:sym typeface="+mn-ea"/>
              </a:rPr>
              <a:t>Stage </a:t>
            </a:r>
            <a:r>
              <a:rPr sz="2200" spc="-5" dirty="0">
                <a:solidFill>
                  <a:schemeClr val="tx1"/>
                </a:solidFill>
                <a:latin typeface="Carlito"/>
                <a:cs typeface="Carlito"/>
                <a:sym typeface="+mn-ea"/>
              </a:rPr>
              <a:t>1</a:t>
            </a:r>
            <a:r>
              <a:rPr sz="2200" spc="45" dirty="0">
                <a:solidFill>
                  <a:schemeClr val="tx1"/>
                </a:solidFill>
                <a:latin typeface="Carlito"/>
                <a:cs typeface="Carlito"/>
                <a:sym typeface="+mn-ea"/>
              </a:rPr>
              <a:t> </a:t>
            </a:r>
            <a:r>
              <a:rPr sz="2200" spc="-25" dirty="0">
                <a:solidFill>
                  <a:schemeClr val="tx1"/>
                </a:solidFill>
                <a:latin typeface="Carlito"/>
                <a:cs typeface="Carlito"/>
                <a:sym typeface="+mn-ea"/>
              </a:rPr>
              <a:t>recovery</a:t>
            </a:r>
            <a:endParaRPr lang="en-US" sz="2200" spc="-25" dirty="0">
              <a:solidFill>
                <a:schemeClr val="tx1"/>
              </a:solidFill>
              <a:latin typeface="Carlito"/>
              <a:cs typeface="Carlito"/>
              <a:sym typeface="+mn-ea"/>
            </a:endParaRPr>
          </a:p>
        </p:txBody>
      </p:sp>
      <p:sp>
        <p:nvSpPr>
          <p:cNvPr id="7" name="object 7"/>
          <p:cNvSpPr/>
          <p:nvPr/>
        </p:nvSpPr>
        <p:spPr>
          <a:xfrm>
            <a:off x="7373111" y="1633347"/>
            <a:ext cx="4043171" cy="4044696"/>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7583170" y="5663565"/>
            <a:ext cx="4723130" cy="1763395"/>
          </a:xfrm>
          <a:prstGeom prst="rect">
            <a:avLst/>
          </a:prstGeom>
          <a:noFill/>
        </p:spPr>
        <p:txBody>
          <a:bodyPr wrap="square" rtlCol="0" anchor="t">
            <a:noAutofit/>
          </a:bodyPr>
          <a:p>
            <a:pPr marL="12700">
              <a:lnSpc>
                <a:spcPct val="100000"/>
              </a:lnSpc>
              <a:spcBef>
                <a:spcPts val="100"/>
              </a:spcBef>
            </a:pPr>
            <a:r>
              <a:rPr sz="1400" spc="-5" dirty="0">
                <a:latin typeface="Carlito"/>
                <a:cs typeface="Carlito"/>
                <a:sym typeface="+mn-ea"/>
              </a:rPr>
              <a:t>SpaceX </a:t>
            </a:r>
            <a:r>
              <a:rPr sz="1400" spc="-20" dirty="0">
                <a:latin typeface="Carlito"/>
                <a:cs typeface="Carlito"/>
                <a:sym typeface="+mn-ea"/>
              </a:rPr>
              <a:t>Falcon </a:t>
            </a:r>
            <a:r>
              <a:rPr sz="1400" dirty="0">
                <a:latin typeface="Carlito"/>
                <a:cs typeface="Carlito"/>
                <a:sym typeface="+mn-ea"/>
              </a:rPr>
              <a:t>9 </a:t>
            </a:r>
            <a:r>
              <a:rPr sz="1400" spc="-25" dirty="0">
                <a:latin typeface="Carlito"/>
                <a:cs typeface="Carlito"/>
                <a:sym typeface="+mn-ea"/>
              </a:rPr>
              <a:t>Rocket </a:t>
            </a:r>
            <a:r>
              <a:rPr sz="1400" dirty="0">
                <a:latin typeface="Carlito"/>
                <a:cs typeface="Carlito"/>
                <a:sym typeface="+mn-ea"/>
              </a:rPr>
              <a:t>– </a:t>
            </a:r>
            <a:r>
              <a:rPr sz="1400" spc="-5" dirty="0">
                <a:latin typeface="Carlito"/>
                <a:cs typeface="Carlito"/>
                <a:sym typeface="+mn-ea"/>
              </a:rPr>
              <a:t>The</a:t>
            </a:r>
            <a:r>
              <a:rPr sz="1400" spc="-185" dirty="0">
                <a:latin typeface="Carlito"/>
                <a:cs typeface="Carlito"/>
                <a:sym typeface="+mn-ea"/>
              </a:rPr>
              <a:t> </a:t>
            </a:r>
            <a:r>
              <a:rPr sz="1400" spc="-45" dirty="0">
                <a:latin typeface="Carlito"/>
                <a:cs typeface="Carlito"/>
                <a:sym typeface="+mn-ea"/>
              </a:rPr>
              <a:t>Verg</a:t>
            </a:r>
            <a:r>
              <a:rPr lang="en-IN" sz="1400" spc="-45" dirty="0">
                <a:latin typeface="Carlito"/>
                <a:cs typeface="Carlito"/>
                <a:sym typeface="+mn-ea"/>
              </a:rPr>
              <a:t>e</a:t>
            </a:r>
            <a:endParaRPr lang="en-IN" sz="1400" spc="-45" dirty="0">
              <a:latin typeface="Carlito"/>
              <a:cs typeface="Carlito"/>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60" y="5363845"/>
            <a:ext cx="10551795" cy="813435"/>
          </a:xfrm>
          <a:prstGeom prst="rect">
            <a:avLst/>
          </a:prstGeom>
        </p:spPr>
        <p:txBody>
          <a:bodyPr lIns="91440" tIns="45720" rIns="91440" bIns="45720" anchor="t">
            <a:normAutofit lnSpcReduction="10000"/>
          </a:bodyPr>
          <a:lstStyle/>
          <a:p>
            <a:pPr marL="12700">
              <a:lnSpc>
                <a:spcPct val="100000"/>
              </a:lnSpc>
              <a:spcBef>
                <a:spcPts val="100"/>
              </a:spcBef>
            </a:pPr>
            <a:r>
              <a:rPr sz="2200" spc="-5" dirty="0">
                <a:solidFill>
                  <a:srgbClr val="404040"/>
                </a:solidFill>
                <a:latin typeface="Carlito"/>
                <a:cs typeface="Carlito"/>
                <a:sym typeface="+mn-ea"/>
              </a:rPr>
              <a:t>KSC LC-39A has </a:t>
            </a:r>
            <a:r>
              <a:rPr sz="2200" dirty="0">
                <a:solidFill>
                  <a:srgbClr val="404040"/>
                </a:solidFill>
                <a:latin typeface="Carlito"/>
                <a:cs typeface="Carlito"/>
                <a:sym typeface="+mn-ea"/>
              </a:rPr>
              <a:t>the </a:t>
            </a:r>
            <a:r>
              <a:rPr sz="2200" spc="-10" dirty="0">
                <a:solidFill>
                  <a:srgbClr val="404040"/>
                </a:solidFill>
                <a:latin typeface="Carlito"/>
                <a:cs typeface="Carlito"/>
                <a:sym typeface="+mn-ea"/>
              </a:rPr>
              <a:t>highest </a:t>
            </a:r>
            <a:r>
              <a:rPr sz="2200" dirty="0">
                <a:solidFill>
                  <a:srgbClr val="404040"/>
                </a:solidFill>
                <a:latin typeface="Carlito"/>
                <a:cs typeface="Carlito"/>
                <a:sym typeface="+mn-ea"/>
              </a:rPr>
              <a:t>success </a:t>
            </a:r>
            <a:r>
              <a:rPr sz="2200" spc="-40" dirty="0">
                <a:solidFill>
                  <a:srgbClr val="404040"/>
                </a:solidFill>
                <a:latin typeface="Carlito"/>
                <a:cs typeface="Carlito"/>
                <a:sym typeface="+mn-ea"/>
              </a:rPr>
              <a:t>rate </a:t>
            </a:r>
            <a:r>
              <a:rPr sz="2200" spc="-5" dirty="0">
                <a:solidFill>
                  <a:srgbClr val="404040"/>
                </a:solidFill>
                <a:latin typeface="Carlito"/>
                <a:cs typeface="Carlito"/>
                <a:sym typeface="+mn-ea"/>
              </a:rPr>
              <a:t>with </a:t>
            </a:r>
            <a:r>
              <a:rPr sz="2200" dirty="0">
                <a:solidFill>
                  <a:srgbClr val="404040"/>
                </a:solidFill>
                <a:latin typeface="Carlito"/>
                <a:cs typeface="Carlito"/>
                <a:sym typeface="+mn-ea"/>
              </a:rPr>
              <a:t>10 </a:t>
            </a: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landings and 3 </a:t>
            </a:r>
            <a:r>
              <a:rPr sz="2200" spc="-20" dirty="0">
                <a:solidFill>
                  <a:srgbClr val="404040"/>
                </a:solidFill>
                <a:latin typeface="Carlito"/>
                <a:cs typeface="Carlito"/>
                <a:sym typeface="+mn-ea"/>
              </a:rPr>
              <a:t>failed</a:t>
            </a:r>
            <a:r>
              <a:rPr sz="2200" spc="-105" dirty="0">
                <a:solidFill>
                  <a:srgbClr val="404040"/>
                </a:solidFill>
                <a:latin typeface="Carlito"/>
                <a:cs typeface="Carlito"/>
                <a:sym typeface="+mn-ea"/>
              </a:rPr>
              <a:t> </a:t>
            </a:r>
            <a:r>
              <a:rPr sz="2200" dirty="0">
                <a:solidFill>
                  <a:srgbClr val="404040"/>
                </a:solidFill>
                <a:latin typeface="Carlito"/>
                <a:cs typeface="Carlito"/>
                <a:sym typeface="+mn-ea"/>
              </a:rPr>
              <a:t>landings.</a:t>
            </a:r>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Highest Success Rate Launch</a:t>
            </a:r>
            <a:endParaRPr lang="en-IN" altLang="en-US" dirty="0">
              <a:solidFill>
                <a:srgbClr val="0B49CB"/>
              </a:solidFill>
              <a:latin typeface="Abadi"/>
            </a:endParaRPr>
          </a:p>
        </p:txBody>
      </p:sp>
      <p:sp>
        <p:nvSpPr>
          <p:cNvPr id="4" name="object 4"/>
          <p:cNvSpPr/>
          <p:nvPr/>
        </p:nvSpPr>
        <p:spPr>
          <a:xfrm>
            <a:off x="4811267" y="2243327"/>
            <a:ext cx="2570988" cy="2570988"/>
          </a:xfrm>
          <a:prstGeom prst="rect">
            <a:avLst/>
          </a:prstGeom>
          <a:blipFill>
            <a:blip r:embed="rId2" cstate="print"/>
            <a:stretch>
              <a:fillRect/>
            </a:stretch>
          </a:blipFill>
        </p:spPr>
        <p:txBody>
          <a:bodyPr wrap="square" lIns="0" tIns="0" rIns="0" bIns="0" rtlCol="0"/>
          <a:p/>
        </p:txBody>
      </p:sp>
      <p:sp>
        <p:nvSpPr>
          <p:cNvPr id="2" name="object 5"/>
          <p:cNvSpPr/>
          <p:nvPr/>
        </p:nvSpPr>
        <p:spPr>
          <a:xfrm>
            <a:off x="1248155" y="2308860"/>
            <a:ext cx="3401568" cy="152400"/>
          </a:xfrm>
          <a:prstGeom prst="rect">
            <a:avLst/>
          </a:prstGeom>
          <a:blipFill>
            <a:blip r:embed="rId3" cstate="print"/>
            <a:stretch>
              <a:fillRect/>
            </a:stretch>
          </a:blipFill>
        </p:spPr>
        <p:txBody>
          <a:bodyPr wrap="square" lIns="0" tIns="0" rIns="0" bIns="0" rtlCol="0"/>
          <a:p/>
        </p:txBody>
      </p:sp>
      <p:sp>
        <p:nvSpPr>
          <p:cNvPr id="7" name="object 6"/>
          <p:cNvSpPr/>
          <p:nvPr/>
        </p:nvSpPr>
        <p:spPr>
          <a:xfrm>
            <a:off x="8031480" y="2429255"/>
            <a:ext cx="324611" cy="304800"/>
          </a:xfrm>
          <a:prstGeom prst="rect">
            <a:avLst/>
          </a:prstGeom>
          <a:blipFill>
            <a:blip r:embed="rId4" cstate="print"/>
            <a:stretch>
              <a:fillRect/>
            </a:stretch>
          </a:blipFill>
        </p:spPr>
        <p:txBody>
          <a:bodyPr wrap="square" lIns="0" tIns="0" rIns="0" bIns="0" rtlCol="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00100" y="5049520"/>
            <a:ext cx="10822305" cy="1551305"/>
          </a:xfrm>
          <a:prstGeom prst="rect">
            <a:avLst/>
          </a:prstGeom>
        </p:spPr>
        <p:txBody>
          <a:bodyPr lIns="91440" tIns="45720" rIns="91440" bIns="45720" anchor="t">
            <a:normAutofit fontScale="80000"/>
          </a:bodyPr>
          <a:lstStyle/>
          <a:p>
            <a:pPr marL="12700" marR="5080">
              <a:lnSpc>
                <a:spcPct val="92000"/>
              </a:lnSpc>
              <a:spcBef>
                <a:spcPts val="300"/>
              </a:spcBef>
            </a:pPr>
            <a:r>
              <a:rPr sz="2200" spc="-5" dirty="0">
                <a:solidFill>
                  <a:srgbClr val="404040"/>
                </a:solidFill>
                <a:latin typeface="Carlito"/>
                <a:cs typeface="Carlito"/>
                <a:sym typeface="+mn-ea"/>
              </a:rPr>
              <a:t>Plotly dashboard has </a:t>
            </a:r>
            <a:r>
              <a:rPr sz="2200" dirty="0">
                <a:solidFill>
                  <a:srgbClr val="404040"/>
                </a:solidFill>
                <a:latin typeface="Carlito"/>
                <a:cs typeface="Carlito"/>
                <a:sym typeface="+mn-ea"/>
              </a:rPr>
              <a:t>a </a:t>
            </a:r>
            <a:r>
              <a:rPr sz="2200" spc="-25" dirty="0">
                <a:solidFill>
                  <a:srgbClr val="404040"/>
                </a:solidFill>
                <a:latin typeface="Carlito"/>
                <a:cs typeface="Carlito"/>
                <a:sym typeface="+mn-ea"/>
              </a:rPr>
              <a:t>Payload </a:t>
            </a:r>
            <a:r>
              <a:rPr sz="2200" spc="-20" dirty="0">
                <a:solidFill>
                  <a:srgbClr val="404040"/>
                </a:solidFill>
                <a:latin typeface="Carlito"/>
                <a:cs typeface="Carlito"/>
                <a:sym typeface="+mn-ea"/>
              </a:rPr>
              <a:t>range </a:t>
            </a:r>
            <a:r>
              <a:rPr sz="2200" spc="-60" dirty="0">
                <a:solidFill>
                  <a:srgbClr val="404040"/>
                </a:solidFill>
                <a:latin typeface="Carlito"/>
                <a:cs typeface="Carlito"/>
                <a:sym typeface="+mn-ea"/>
              </a:rPr>
              <a:t>selector. </a:t>
            </a:r>
            <a:r>
              <a:rPr sz="2200" spc="-65" dirty="0">
                <a:solidFill>
                  <a:srgbClr val="404040"/>
                </a:solidFill>
                <a:latin typeface="Carlito"/>
                <a:cs typeface="Carlito"/>
                <a:sym typeface="+mn-ea"/>
              </a:rPr>
              <a:t>However, </a:t>
            </a:r>
            <a:r>
              <a:rPr sz="2200" dirty="0">
                <a:solidFill>
                  <a:srgbClr val="404040"/>
                </a:solidFill>
                <a:latin typeface="Carlito"/>
                <a:cs typeface="Carlito"/>
                <a:sym typeface="+mn-ea"/>
              </a:rPr>
              <a:t>this </a:t>
            </a:r>
            <a:r>
              <a:rPr sz="2200" spc="-5" dirty="0">
                <a:solidFill>
                  <a:srgbClr val="404040"/>
                </a:solidFill>
                <a:latin typeface="Carlito"/>
                <a:cs typeface="Carlito"/>
                <a:sym typeface="+mn-ea"/>
              </a:rPr>
              <a:t>is </a:t>
            </a:r>
            <a:r>
              <a:rPr sz="2200" spc="-10" dirty="0">
                <a:solidFill>
                  <a:srgbClr val="404040"/>
                </a:solidFill>
                <a:latin typeface="Carlito"/>
                <a:cs typeface="Carlito"/>
                <a:sym typeface="+mn-ea"/>
              </a:rPr>
              <a:t>set </a:t>
            </a:r>
            <a:r>
              <a:rPr sz="2200" spc="-20" dirty="0">
                <a:solidFill>
                  <a:srgbClr val="404040"/>
                </a:solidFill>
                <a:latin typeface="Carlito"/>
                <a:cs typeface="Carlito"/>
                <a:sym typeface="+mn-ea"/>
              </a:rPr>
              <a:t>from </a:t>
            </a:r>
            <a:r>
              <a:rPr sz="2200" dirty="0">
                <a:solidFill>
                  <a:srgbClr val="404040"/>
                </a:solidFill>
                <a:latin typeface="Carlito"/>
                <a:cs typeface="Carlito"/>
                <a:sym typeface="+mn-ea"/>
              </a:rPr>
              <a:t>0-10000 </a:t>
            </a:r>
            <a:r>
              <a:rPr sz="2200" spc="-20" dirty="0">
                <a:solidFill>
                  <a:srgbClr val="404040"/>
                </a:solidFill>
                <a:latin typeface="Carlito"/>
                <a:cs typeface="Carlito"/>
                <a:sym typeface="+mn-ea"/>
              </a:rPr>
              <a:t>instead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the  </a:t>
            </a:r>
            <a:r>
              <a:rPr sz="2200" spc="-20" dirty="0">
                <a:solidFill>
                  <a:srgbClr val="404040"/>
                </a:solidFill>
                <a:latin typeface="Carlito"/>
                <a:cs typeface="Carlito"/>
                <a:sym typeface="+mn-ea"/>
              </a:rPr>
              <a:t>max </a:t>
            </a:r>
            <a:r>
              <a:rPr sz="2200" spc="-25" dirty="0">
                <a:solidFill>
                  <a:srgbClr val="404040"/>
                </a:solidFill>
                <a:latin typeface="Carlito"/>
                <a:cs typeface="Carlito"/>
                <a:sym typeface="+mn-ea"/>
              </a:rPr>
              <a:t>Payload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15600. </a:t>
            </a:r>
            <a:r>
              <a:rPr sz="2200" spc="-5" dirty="0">
                <a:solidFill>
                  <a:srgbClr val="404040"/>
                </a:solidFill>
                <a:latin typeface="Carlito"/>
                <a:cs typeface="Carlito"/>
                <a:sym typeface="+mn-ea"/>
              </a:rPr>
              <a:t>Class </a:t>
            </a:r>
            <a:r>
              <a:rPr sz="2200" spc="-20" dirty="0">
                <a:solidFill>
                  <a:srgbClr val="404040"/>
                </a:solidFill>
                <a:latin typeface="Carlito"/>
                <a:cs typeface="Carlito"/>
                <a:sym typeface="+mn-ea"/>
              </a:rPr>
              <a:t>indicates </a:t>
            </a:r>
            <a:r>
              <a:rPr sz="2200" dirty="0">
                <a:solidFill>
                  <a:srgbClr val="404040"/>
                </a:solidFill>
                <a:latin typeface="Carlito"/>
                <a:cs typeface="Carlito"/>
                <a:sym typeface="+mn-ea"/>
              </a:rPr>
              <a:t>1 </a:t>
            </a:r>
            <a:r>
              <a:rPr sz="2200" spc="-30" dirty="0">
                <a:solidFill>
                  <a:srgbClr val="404040"/>
                </a:solidFill>
                <a:latin typeface="Carlito"/>
                <a:cs typeface="Carlito"/>
                <a:sym typeface="+mn-ea"/>
              </a:rPr>
              <a:t>for </a:t>
            </a:r>
            <a:r>
              <a:rPr sz="2200" spc="-5" dirty="0">
                <a:solidFill>
                  <a:srgbClr val="404040"/>
                </a:solidFill>
                <a:latin typeface="Carlito"/>
                <a:cs typeface="Carlito"/>
                <a:sym typeface="+mn-ea"/>
              </a:rPr>
              <a:t>successful </a:t>
            </a:r>
            <a:r>
              <a:rPr sz="2200" dirty="0">
                <a:solidFill>
                  <a:srgbClr val="404040"/>
                </a:solidFill>
                <a:latin typeface="Carlito"/>
                <a:cs typeface="Carlito"/>
                <a:sym typeface="+mn-ea"/>
              </a:rPr>
              <a:t>landing and 0 </a:t>
            </a:r>
            <a:r>
              <a:rPr sz="2200" spc="-30" dirty="0">
                <a:solidFill>
                  <a:srgbClr val="404040"/>
                </a:solidFill>
                <a:latin typeface="Carlito"/>
                <a:cs typeface="Carlito"/>
                <a:sym typeface="+mn-ea"/>
              </a:rPr>
              <a:t>for </a:t>
            </a:r>
            <a:r>
              <a:rPr sz="2200" spc="-20" dirty="0">
                <a:solidFill>
                  <a:srgbClr val="404040"/>
                </a:solidFill>
                <a:latin typeface="Carlito"/>
                <a:cs typeface="Carlito"/>
                <a:sym typeface="+mn-ea"/>
              </a:rPr>
              <a:t>failure. </a:t>
            </a:r>
            <a:r>
              <a:rPr sz="2200" spc="-25" dirty="0">
                <a:solidFill>
                  <a:srgbClr val="404040"/>
                </a:solidFill>
                <a:latin typeface="Carlito"/>
                <a:cs typeface="Carlito"/>
                <a:sym typeface="+mn-ea"/>
              </a:rPr>
              <a:t>Scatter </a:t>
            </a:r>
            <a:r>
              <a:rPr sz="2200" spc="-5" dirty="0">
                <a:solidFill>
                  <a:srgbClr val="404040"/>
                </a:solidFill>
                <a:latin typeface="Carlito"/>
                <a:cs typeface="Carlito"/>
                <a:sym typeface="+mn-ea"/>
              </a:rPr>
              <a:t>plot also  accounts </a:t>
            </a:r>
            <a:r>
              <a:rPr sz="2200" spc="-25" dirty="0">
                <a:solidFill>
                  <a:srgbClr val="404040"/>
                </a:solidFill>
                <a:latin typeface="Carlito"/>
                <a:cs typeface="Carlito"/>
                <a:sym typeface="+mn-ea"/>
              </a:rPr>
              <a:t>for </a:t>
            </a:r>
            <a:r>
              <a:rPr sz="2200" spc="-20" dirty="0">
                <a:solidFill>
                  <a:srgbClr val="404040"/>
                </a:solidFill>
                <a:latin typeface="Carlito"/>
                <a:cs typeface="Carlito"/>
                <a:sym typeface="+mn-ea"/>
              </a:rPr>
              <a:t>booster </a:t>
            </a:r>
            <a:r>
              <a:rPr sz="2200" spc="-25" dirty="0">
                <a:solidFill>
                  <a:srgbClr val="404040"/>
                </a:solidFill>
                <a:latin typeface="Carlito"/>
                <a:cs typeface="Carlito"/>
                <a:sym typeface="+mn-ea"/>
              </a:rPr>
              <a:t>version </a:t>
            </a:r>
            <a:r>
              <a:rPr sz="2200" spc="-20" dirty="0">
                <a:solidFill>
                  <a:srgbClr val="404040"/>
                </a:solidFill>
                <a:latin typeface="Carlito"/>
                <a:cs typeface="Carlito"/>
                <a:sym typeface="+mn-ea"/>
              </a:rPr>
              <a:t>category </a:t>
            </a:r>
            <a:r>
              <a:rPr sz="2200" spc="-5" dirty="0">
                <a:solidFill>
                  <a:srgbClr val="404040"/>
                </a:solidFill>
                <a:latin typeface="Carlito"/>
                <a:cs typeface="Carlito"/>
                <a:sym typeface="+mn-ea"/>
              </a:rPr>
              <a:t>in color </a:t>
            </a:r>
            <a:r>
              <a:rPr sz="2200" dirty="0">
                <a:solidFill>
                  <a:srgbClr val="404040"/>
                </a:solidFill>
                <a:latin typeface="Carlito"/>
                <a:cs typeface="Carlito"/>
                <a:sym typeface="+mn-ea"/>
              </a:rPr>
              <a:t>and number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launches </a:t>
            </a:r>
            <a:r>
              <a:rPr sz="2200" spc="-5" dirty="0">
                <a:solidFill>
                  <a:srgbClr val="404040"/>
                </a:solidFill>
                <a:latin typeface="Carlito"/>
                <a:cs typeface="Carlito"/>
                <a:sym typeface="+mn-ea"/>
              </a:rPr>
              <a:t>in </a:t>
            </a:r>
            <a:r>
              <a:rPr sz="2200" spc="-15" dirty="0">
                <a:solidFill>
                  <a:srgbClr val="404040"/>
                </a:solidFill>
                <a:latin typeface="Carlito"/>
                <a:cs typeface="Carlito"/>
                <a:sym typeface="+mn-ea"/>
              </a:rPr>
              <a:t>point </a:t>
            </a:r>
            <a:r>
              <a:rPr sz="2200" spc="-25" dirty="0">
                <a:solidFill>
                  <a:srgbClr val="404040"/>
                </a:solidFill>
                <a:latin typeface="Carlito"/>
                <a:cs typeface="Carlito"/>
                <a:sym typeface="+mn-ea"/>
              </a:rPr>
              <a:t>size. </a:t>
            </a:r>
            <a:r>
              <a:rPr sz="2200" spc="-5" dirty="0">
                <a:solidFill>
                  <a:srgbClr val="404040"/>
                </a:solidFill>
                <a:latin typeface="Carlito"/>
                <a:cs typeface="Carlito"/>
                <a:sym typeface="+mn-ea"/>
              </a:rPr>
              <a:t>In </a:t>
            </a:r>
            <a:r>
              <a:rPr sz="2200" dirty="0">
                <a:solidFill>
                  <a:srgbClr val="404040"/>
                </a:solidFill>
                <a:latin typeface="Carlito"/>
                <a:cs typeface="Carlito"/>
                <a:sym typeface="+mn-ea"/>
              </a:rPr>
              <a:t>this  </a:t>
            </a:r>
            <a:r>
              <a:rPr sz="2200" spc="-5" dirty="0">
                <a:solidFill>
                  <a:srgbClr val="404040"/>
                </a:solidFill>
                <a:latin typeface="Carlito"/>
                <a:cs typeface="Carlito"/>
                <a:sym typeface="+mn-ea"/>
              </a:rPr>
              <a:t>particular </a:t>
            </a:r>
            <a:r>
              <a:rPr sz="2200" spc="-20" dirty="0">
                <a:solidFill>
                  <a:srgbClr val="404040"/>
                </a:solidFill>
                <a:latin typeface="Carlito"/>
                <a:cs typeface="Carlito"/>
                <a:sym typeface="+mn-ea"/>
              </a:rPr>
              <a:t>range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0-6000, </a:t>
            </a:r>
            <a:r>
              <a:rPr sz="2200" spc="-20" dirty="0">
                <a:solidFill>
                  <a:srgbClr val="404040"/>
                </a:solidFill>
                <a:latin typeface="Carlito"/>
                <a:cs typeface="Carlito"/>
                <a:sym typeface="+mn-ea"/>
              </a:rPr>
              <a:t>interestingly </a:t>
            </a:r>
            <a:r>
              <a:rPr sz="2200" spc="-5" dirty="0">
                <a:solidFill>
                  <a:srgbClr val="404040"/>
                </a:solidFill>
                <a:latin typeface="Carlito"/>
                <a:cs typeface="Carlito"/>
                <a:sym typeface="+mn-ea"/>
              </a:rPr>
              <a:t>there </a:t>
            </a:r>
            <a:r>
              <a:rPr sz="2200" spc="-20" dirty="0">
                <a:solidFill>
                  <a:srgbClr val="404040"/>
                </a:solidFill>
                <a:latin typeface="Carlito"/>
                <a:cs typeface="Carlito"/>
                <a:sym typeface="+mn-ea"/>
              </a:rPr>
              <a:t>are two failed </a:t>
            </a:r>
            <a:r>
              <a:rPr sz="2200" dirty="0">
                <a:solidFill>
                  <a:srgbClr val="404040"/>
                </a:solidFill>
                <a:latin typeface="Carlito"/>
                <a:cs typeface="Carlito"/>
                <a:sym typeface="+mn-ea"/>
              </a:rPr>
              <a:t>landings </a:t>
            </a:r>
            <a:r>
              <a:rPr sz="2200" spc="-5" dirty="0">
                <a:solidFill>
                  <a:srgbClr val="404040"/>
                </a:solidFill>
                <a:latin typeface="Carlito"/>
                <a:cs typeface="Carlito"/>
                <a:sym typeface="+mn-ea"/>
              </a:rPr>
              <a:t>with payloads of </a:t>
            </a:r>
            <a:r>
              <a:rPr sz="2200" spc="-45" dirty="0">
                <a:solidFill>
                  <a:srgbClr val="404040"/>
                </a:solidFill>
                <a:latin typeface="Carlito"/>
                <a:cs typeface="Carlito"/>
                <a:sym typeface="+mn-ea"/>
              </a:rPr>
              <a:t>zero</a:t>
            </a:r>
            <a:r>
              <a:rPr sz="2200" spc="-30" dirty="0">
                <a:solidFill>
                  <a:srgbClr val="404040"/>
                </a:solidFill>
                <a:latin typeface="Carlito"/>
                <a:cs typeface="Carlito"/>
                <a:sym typeface="+mn-ea"/>
              </a:rPr>
              <a:t> </a:t>
            </a:r>
            <a:r>
              <a:rPr sz="2200" dirty="0">
                <a:solidFill>
                  <a:srgbClr val="404040"/>
                </a:solidFill>
                <a:latin typeface="Carlito"/>
                <a:cs typeface="Carlito"/>
                <a:sym typeface="+mn-ea"/>
              </a:rPr>
              <a:t>kg.</a:t>
            </a: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ltLang="en-US" dirty="0">
                <a:solidFill>
                  <a:srgbClr val="0B49CB"/>
                </a:solidFill>
                <a:latin typeface="Abadi"/>
              </a:rPr>
              <a:t>Payload Mass vs Success vs Booster Version Category</a:t>
            </a:r>
            <a:endParaRPr lang="en-IN" altLang="en-US" dirty="0">
              <a:solidFill>
                <a:srgbClr val="0B49CB"/>
              </a:solidFill>
              <a:latin typeface="Abadi"/>
            </a:endParaRPr>
          </a:p>
        </p:txBody>
      </p:sp>
      <p:sp>
        <p:nvSpPr>
          <p:cNvPr id="4" name="object 4"/>
          <p:cNvSpPr/>
          <p:nvPr/>
        </p:nvSpPr>
        <p:spPr>
          <a:xfrm>
            <a:off x="417958" y="1774321"/>
            <a:ext cx="11568046" cy="2981568"/>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5100955"/>
            <a:ext cx="11422380" cy="1757045"/>
          </a:xfrm>
          <a:prstGeom prst="rect">
            <a:avLst/>
          </a:prstGeom>
        </p:spPr>
        <p:txBody>
          <a:bodyPr vert="horz" lIns="91440" tIns="45720" rIns="91440" bIns="45720" rtlCol="0" anchor="t">
            <a:normAutofit fontScale="70000"/>
          </a:bodyPr>
          <a:lstStyle/>
          <a:p>
            <a:pPr marL="12700" marR="2860040">
              <a:lnSpc>
                <a:spcPct val="121000"/>
              </a:lnSpc>
              <a:spcBef>
                <a:spcPts val="100"/>
              </a:spcBef>
            </a:pPr>
            <a:r>
              <a:rPr sz="2200" spc="-5" dirty="0">
                <a:solidFill>
                  <a:schemeClr val="tx1"/>
                </a:solidFill>
                <a:latin typeface="Carlito"/>
                <a:cs typeface="Carlito"/>
                <a:sym typeface="+mn-ea"/>
              </a:rPr>
              <a:t>All models had virtually the </a:t>
            </a:r>
            <a:r>
              <a:rPr sz="2200" spc="-10" dirty="0">
                <a:solidFill>
                  <a:schemeClr val="tx1"/>
                </a:solidFill>
                <a:latin typeface="Carlito"/>
                <a:cs typeface="Carlito"/>
                <a:sym typeface="+mn-ea"/>
              </a:rPr>
              <a:t>same </a:t>
            </a:r>
            <a:r>
              <a:rPr sz="2200" spc="-20" dirty="0">
                <a:solidFill>
                  <a:schemeClr val="tx1"/>
                </a:solidFill>
                <a:latin typeface="Carlito"/>
                <a:cs typeface="Carlito"/>
                <a:sym typeface="+mn-ea"/>
              </a:rPr>
              <a:t>accuracy </a:t>
            </a:r>
            <a:r>
              <a:rPr sz="2200" spc="-5" dirty="0">
                <a:solidFill>
                  <a:schemeClr val="tx1"/>
                </a:solidFill>
                <a:latin typeface="Carlito"/>
                <a:cs typeface="Carlito"/>
                <a:sym typeface="+mn-ea"/>
              </a:rPr>
              <a:t>on the </a:t>
            </a:r>
            <a:r>
              <a:rPr sz="2200" spc="-20" dirty="0">
                <a:solidFill>
                  <a:schemeClr val="tx1"/>
                </a:solidFill>
                <a:latin typeface="Carlito"/>
                <a:cs typeface="Carlito"/>
                <a:sym typeface="+mn-ea"/>
              </a:rPr>
              <a:t>test set </a:t>
            </a:r>
            <a:r>
              <a:rPr sz="2200" spc="-15" dirty="0">
                <a:solidFill>
                  <a:schemeClr val="tx1"/>
                </a:solidFill>
                <a:latin typeface="Carlito"/>
                <a:cs typeface="Carlito"/>
                <a:sym typeface="+mn-ea"/>
              </a:rPr>
              <a:t>at </a:t>
            </a:r>
            <a:r>
              <a:rPr sz="2200" spc="-20" dirty="0">
                <a:solidFill>
                  <a:schemeClr val="tx1"/>
                </a:solidFill>
                <a:latin typeface="Carlito"/>
                <a:cs typeface="Carlito"/>
                <a:sym typeface="+mn-ea"/>
              </a:rPr>
              <a:t>83.33% </a:t>
            </a:r>
            <a:r>
              <a:rPr sz="2200" spc="-45" dirty="0">
                <a:solidFill>
                  <a:schemeClr val="tx1"/>
                </a:solidFill>
                <a:latin typeface="Carlito"/>
                <a:cs typeface="Carlito"/>
                <a:sym typeface="+mn-ea"/>
              </a:rPr>
              <a:t>accuracy.  </a:t>
            </a:r>
            <a:r>
              <a:rPr sz="2200" dirty="0">
                <a:solidFill>
                  <a:schemeClr val="tx1"/>
                </a:solidFill>
                <a:latin typeface="Carlito"/>
                <a:cs typeface="Carlito"/>
                <a:sym typeface="+mn-ea"/>
              </a:rPr>
              <a:t>It </a:t>
            </a:r>
            <a:r>
              <a:rPr sz="2200" spc="-5" dirty="0">
                <a:solidFill>
                  <a:schemeClr val="tx1"/>
                </a:solidFill>
                <a:latin typeface="Carlito"/>
                <a:cs typeface="Carlito"/>
                <a:sym typeface="+mn-ea"/>
              </a:rPr>
              <a:t>should be </a:t>
            </a:r>
            <a:r>
              <a:rPr sz="2200" spc="-15" dirty="0">
                <a:solidFill>
                  <a:schemeClr val="tx1"/>
                </a:solidFill>
                <a:latin typeface="Carlito"/>
                <a:cs typeface="Carlito"/>
                <a:sym typeface="+mn-ea"/>
              </a:rPr>
              <a:t>noted </a:t>
            </a:r>
            <a:r>
              <a:rPr sz="2200" spc="-10" dirty="0">
                <a:solidFill>
                  <a:schemeClr val="tx1"/>
                </a:solidFill>
                <a:latin typeface="Carlito"/>
                <a:cs typeface="Carlito"/>
                <a:sym typeface="+mn-ea"/>
              </a:rPr>
              <a:t>that </a:t>
            </a:r>
            <a:r>
              <a:rPr sz="2200" spc="-20" dirty="0">
                <a:solidFill>
                  <a:schemeClr val="tx1"/>
                </a:solidFill>
                <a:latin typeface="Carlito"/>
                <a:cs typeface="Carlito"/>
                <a:sym typeface="+mn-ea"/>
              </a:rPr>
              <a:t>test size </a:t>
            </a:r>
            <a:r>
              <a:rPr sz="2200" dirty="0">
                <a:solidFill>
                  <a:schemeClr val="tx1"/>
                </a:solidFill>
                <a:latin typeface="Carlito"/>
                <a:cs typeface="Carlito"/>
                <a:sym typeface="+mn-ea"/>
              </a:rPr>
              <a:t>is </a:t>
            </a:r>
            <a:r>
              <a:rPr sz="2200" spc="-5" dirty="0">
                <a:solidFill>
                  <a:schemeClr val="tx1"/>
                </a:solidFill>
                <a:latin typeface="Carlito"/>
                <a:cs typeface="Carlito"/>
                <a:sym typeface="+mn-ea"/>
              </a:rPr>
              <a:t>small </a:t>
            </a:r>
            <a:r>
              <a:rPr sz="2200" spc="-15" dirty="0">
                <a:solidFill>
                  <a:schemeClr val="tx1"/>
                </a:solidFill>
                <a:latin typeface="Carlito"/>
                <a:cs typeface="Carlito"/>
                <a:sym typeface="+mn-ea"/>
              </a:rPr>
              <a:t>at </a:t>
            </a:r>
            <a:r>
              <a:rPr sz="2200" spc="-5" dirty="0">
                <a:solidFill>
                  <a:schemeClr val="tx1"/>
                </a:solidFill>
                <a:latin typeface="Carlito"/>
                <a:cs typeface="Carlito"/>
                <a:sym typeface="+mn-ea"/>
              </a:rPr>
              <a:t>only </a:t>
            </a:r>
            <a:r>
              <a:rPr sz="2200" spc="-10" dirty="0">
                <a:solidFill>
                  <a:schemeClr val="tx1"/>
                </a:solidFill>
                <a:latin typeface="Carlito"/>
                <a:cs typeface="Carlito"/>
                <a:sym typeface="+mn-ea"/>
              </a:rPr>
              <a:t>sample </a:t>
            </a:r>
            <a:r>
              <a:rPr sz="2200" spc="-20" dirty="0">
                <a:solidFill>
                  <a:schemeClr val="tx1"/>
                </a:solidFill>
                <a:latin typeface="Carlito"/>
                <a:cs typeface="Carlito"/>
                <a:sym typeface="+mn-ea"/>
              </a:rPr>
              <a:t>size </a:t>
            </a:r>
            <a:r>
              <a:rPr sz="2200" spc="-5" dirty="0">
                <a:solidFill>
                  <a:schemeClr val="tx1"/>
                </a:solidFill>
                <a:latin typeface="Carlito"/>
                <a:cs typeface="Carlito"/>
                <a:sym typeface="+mn-ea"/>
              </a:rPr>
              <a:t>of</a:t>
            </a:r>
            <a:r>
              <a:rPr sz="2200" spc="-204" dirty="0">
                <a:solidFill>
                  <a:schemeClr val="tx1"/>
                </a:solidFill>
                <a:latin typeface="Carlito"/>
                <a:cs typeface="Carlito"/>
                <a:sym typeface="+mn-ea"/>
              </a:rPr>
              <a:t> </a:t>
            </a:r>
            <a:r>
              <a:rPr sz="2200" spc="-10" dirty="0">
                <a:solidFill>
                  <a:schemeClr val="tx1"/>
                </a:solidFill>
                <a:latin typeface="Carlito"/>
                <a:cs typeface="Carlito"/>
                <a:sym typeface="+mn-ea"/>
              </a:rPr>
              <a:t>18.</a:t>
            </a:r>
            <a:endParaRPr sz="2200">
              <a:solidFill>
                <a:schemeClr val="tx1"/>
              </a:solidFill>
              <a:latin typeface="Carlito"/>
              <a:cs typeface="Carlito"/>
            </a:endParaRPr>
          </a:p>
          <a:p>
            <a:pPr marL="12700">
              <a:lnSpc>
                <a:spcPct val="100000"/>
              </a:lnSpc>
              <a:spcBef>
                <a:spcPts val="250"/>
              </a:spcBef>
            </a:pPr>
            <a:r>
              <a:rPr sz="2200" spc="-5" dirty="0">
                <a:solidFill>
                  <a:schemeClr val="tx1"/>
                </a:solidFill>
                <a:latin typeface="Carlito"/>
                <a:cs typeface="Carlito"/>
                <a:sym typeface="+mn-ea"/>
              </a:rPr>
              <a:t>This </a:t>
            </a:r>
            <a:r>
              <a:rPr sz="2200" spc="-20" dirty="0">
                <a:solidFill>
                  <a:schemeClr val="tx1"/>
                </a:solidFill>
                <a:latin typeface="Carlito"/>
                <a:cs typeface="Carlito"/>
                <a:sym typeface="+mn-ea"/>
              </a:rPr>
              <a:t>can cause large variance </a:t>
            </a:r>
            <a:r>
              <a:rPr sz="2200" dirty="0">
                <a:solidFill>
                  <a:schemeClr val="tx1"/>
                </a:solidFill>
                <a:latin typeface="Carlito"/>
                <a:cs typeface="Carlito"/>
                <a:sym typeface="+mn-ea"/>
              </a:rPr>
              <a:t>in </a:t>
            </a:r>
            <a:r>
              <a:rPr sz="2200" spc="-20" dirty="0">
                <a:solidFill>
                  <a:schemeClr val="tx1"/>
                </a:solidFill>
                <a:latin typeface="Carlito"/>
                <a:cs typeface="Carlito"/>
                <a:sym typeface="+mn-ea"/>
              </a:rPr>
              <a:t>accuracy results, </a:t>
            </a:r>
            <a:r>
              <a:rPr sz="2200" spc="-15" dirty="0">
                <a:solidFill>
                  <a:schemeClr val="tx1"/>
                </a:solidFill>
                <a:latin typeface="Carlito"/>
                <a:cs typeface="Carlito"/>
                <a:sym typeface="+mn-ea"/>
              </a:rPr>
              <a:t>such </a:t>
            </a:r>
            <a:r>
              <a:rPr sz="2200" spc="-5" dirty="0">
                <a:solidFill>
                  <a:schemeClr val="tx1"/>
                </a:solidFill>
                <a:latin typeface="Carlito"/>
                <a:cs typeface="Carlito"/>
                <a:sym typeface="+mn-ea"/>
              </a:rPr>
              <a:t>as those in </a:t>
            </a:r>
            <a:r>
              <a:rPr sz="2200" spc="-15" dirty="0">
                <a:solidFill>
                  <a:schemeClr val="tx1"/>
                </a:solidFill>
                <a:latin typeface="Carlito"/>
                <a:cs typeface="Carlito"/>
                <a:sym typeface="+mn-ea"/>
              </a:rPr>
              <a:t>Decision </a:t>
            </a:r>
            <a:r>
              <a:rPr sz="2200" spc="-65" dirty="0">
                <a:solidFill>
                  <a:schemeClr val="tx1"/>
                </a:solidFill>
                <a:latin typeface="Carlito"/>
                <a:cs typeface="Carlito"/>
                <a:sym typeface="+mn-ea"/>
              </a:rPr>
              <a:t>Tree </a:t>
            </a:r>
            <a:r>
              <a:rPr sz="2200" spc="-10" dirty="0">
                <a:solidFill>
                  <a:schemeClr val="tx1"/>
                </a:solidFill>
                <a:latin typeface="Carlito"/>
                <a:cs typeface="Carlito"/>
                <a:sym typeface="+mn-ea"/>
              </a:rPr>
              <a:t>Classifier </a:t>
            </a:r>
            <a:r>
              <a:rPr sz="2200" spc="-5" dirty="0">
                <a:solidFill>
                  <a:schemeClr val="tx1"/>
                </a:solidFill>
                <a:latin typeface="Carlito"/>
                <a:cs typeface="Carlito"/>
                <a:sym typeface="+mn-ea"/>
              </a:rPr>
              <a:t>model in </a:t>
            </a:r>
            <a:r>
              <a:rPr sz="2200" spc="-25" dirty="0">
                <a:solidFill>
                  <a:schemeClr val="tx1"/>
                </a:solidFill>
                <a:latin typeface="Carlito"/>
                <a:cs typeface="Carlito"/>
                <a:sym typeface="+mn-ea"/>
              </a:rPr>
              <a:t>repeated</a:t>
            </a:r>
            <a:r>
              <a:rPr sz="2200" spc="60" dirty="0">
                <a:solidFill>
                  <a:schemeClr val="tx1"/>
                </a:solidFill>
                <a:latin typeface="Carlito"/>
                <a:cs typeface="Carlito"/>
                <a:sym typeface="+mn-ea"/>
              </a:rPr>
              <a:t> </a:t>
            </a:r>
            <a:r>
              <a:rPr sz="2200" spc="-15" dirty="0">
                <a:solidFill>
                  <a:schemeClr val="tx1"/>
                </a:solidFill>
                <a:latin typeface="Carlito"/>
                <a:cs typeface="Carlito"/>
                <a:sym typeface="+mn-ea"/>
              </a:rPr>
              <a:t>runs.</a:t>
            </a:r>
            <a:endParaRPr sz="2200">
              <a:solidFill>
                <a:schemeClr val="tx1"/>
              </a:solidFill>
              <a:latin typeface="Carlito"/>
              <a:cs typeface="Carlito"/>
            </a:endParaRPr>
          </a:p>
          <a:p>
            <a:pPr marL="12700">
              <a:lnSpc>
                <a:spcPct val="100000"/>
              </a:lnSpc>
              <a:spcBef>
                <a:spcPts val="400"/>
              </a:spcBef>
            </a:pPr>
            <a:r>
              <a:rPr sz="2200" spc="-55" dirty="0">
                <a:solidFill>
                  <a:schemeClr val="tx1"/>
                </a:solidFill>
                <a:latin typeface="Carlito"/>
                <a:cs typeface="Carlito"/>
                <a:sym typeface="+mn-ea"/>
              </a:rPr>
              <a:t>We </a:t>
            </a:r>
            <a:r>
              <a:rPr sz="2200" spc="-20" dirty="0">
                <a:solidFill>
                  <a:schemeClr val="tx1"/>
                </a:solidFill>
                <a:latin typeface="Carlito"/>
                <a:cs typeface="Carlito"/>
                <a:sym typeface="+mn-ea"/>
              </a:rPr>
              <a:t>likely </a:t>
            </a:r>
            <a:r>
              <a:rPr sz="2200" spc="-15" dirty="0">
                <a:solidFill>
                  <a:schemeClr val="tx1"/>
                </a:solidFill>
                <a:latin typeface="Carlito"/>
                <a:cs typeface="Carlito"/>
                <a:sym typeface="+mn-ea"/>
              </a:rPr>
              <a:t>need </a:t>
            </a:r>
            <a:r>
              <a:rPr sz="2200" spc="-25" dirty="0">
                <a:solidFill>
                  <a:schemeClr val="tx1"/>
                </a:solidFill>
                <a:latin typeface="Carlito"/>
                <a:cs typeface="Carlito"/>
                <a:sym typeface="+mn-ea"/>
              </a:rPr>
              <a:t>more data </a:t>
            </a:r>
            <a:r>
              <a:rPr sz="2200" spc="-15" dirty="0">
                <a:solidFill>
                  <a:schemeClr val="tx1"/>
                </a:solidFill>
                <a:latin typeface="Carlito"/>
                <a:cs typeface="Carlito"/>
                <a:sym typeface="+mn-ea"/>
              </a:rPr>
              <a:t>to </a:t>
            </a:r>
            <a:r>
              <a:rPr sz="2200" spc="-20" dirty="0">
                <a:solidFill>
                  <a:schemeClr val="tx1"/>
                </a:solidFill>
                <a:latin typeface="Carlito"/>
                <a:cs typeface="Carlito"/>
                <a:sym typeface="+mn-ea"/>
              </a:rPr>
              <a:t>determine </a:t>
            </a:r>
            <a:r>
              <a:rPr sz="2200" spc="-5" dirty="0">
                <a:solidFill>
                  <a:schemeClr val="tx1"/>
                </a:solidFill>
                <a:latin typeface="Carlito"/>
                <a:cs typeface="Carlito"/>
                <a:sym typeface="+mn-ea"/>
              </a:rPr>
              <a:t>the </a:t>
            </a:r>
            <a:r>
              <a:rPr sz="2200" spc="-20" dirty="0">
                <a:solidFill>
                  <a:schemeClr val="tx1"/>
                </a:solidFill>
                <a:latin typeface="Carlito"/>
                <a:cs typeface="Carlito"/>
                <a:sym typeface="+mn-ea"/>
              </a:rPr>
              <a:t>best</a:t>
            </a:r>
            <a:r>
              <a:rPr sz="2200" spc="114" dirty="0">
                <a:solidFill>
                  <a:schemeClr val="tx1"/>
                </a:solidFill>
                <a:latin typeface="Carlito"/>
                <a:cs typeface="Carlito"/>
                <a:sym typeface="+mn-ea"/>
              </a:rPr>
              <a:t> </a:t>
            </a:r>
            <a:r>
              <a:rPr sz="2200" spc="-15" dirty="0">
                <a:solidFill>
                  <a:schemeClr val="tx1"/>
                </a:solidFill>
                <a:latin typeface="Carlito"/>
                <a:cs typeface="Carlito"/>
                <a:sym typeface="+mn-ea"/>
              </a:rPr>
              <a:t>model.</a:t>
            </a:r>
            <a:endParaRPr lang="en-US" sz="2200" spc="-15" dirty="0">
              <a:solidFill>
                <a:schemeClr val="tx1"/>
              </a:solidFill>
              <a:latin typeface="Carlito"/>
              <a:cs typeface="Carlito"/>
              <a:sym typeface="+mn-ea"/>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object 7"/>
          <p:cNvSpPr/>
          <p:nvPr/>
        </p:nvSpPr>
        <p:spPr>
          <a:xfrm>
            <a:off x="3038475" y="1480693"/>
            <a:ext cx="5076444" cy="3337560"/>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5137150"/>
            <a:ext cx="10686415" cy="1510665"/>
          </a:xfrm>
          <a:prstGeom prst="rect">
            <a:avLst/>
          </a:prstGeom>
        </p:spPr>
        <p:txBody>
          <a:bodyPr>
            <a:normAutofit fontScale="65000"/>
          </a:bodyPr>
          <a:lstStyle/>
          <a:p>
            <a:pPr marL="12700" marR="158750">
              <a:lnSpc>
                <a:spcPct val="113000"/>
              </a:lnSpc>
              <a:spcBef>
                <a:spcPts val="100"/>
              </a:spcBef>
            </a:pPr>
            <a:r>
              <a:rPr sz="2200" spc="-5" dirty="0">
                <a:solidFill>
                  <a:schemeClr val="tx1"/>
                </a:solidFill>
                <a:latin typeface="Carlito"/>
                <a:cs typeface="Carlito"/>
                <a:sym typeface="+mn-ea"/>
              </a:rPr>
              <a:t>Since </a:t>
            </a:r>
            <a:r>
              <a:rPr sz="2200" dirty="0">
                <a:solidFill>
                  <a:schemeClr val="tx1"/>
                </a:solidFill>
                <a:latin typeface="Carlito"/>
                <a:cs typeface="Carlito"/>
                <a:sym typeface="+mn-ea"/>
              </a:rPr>
              <a:t>all </a:t>
            </a:r>
            <a:r>
              <a:rPr sz="2200" spc="-5" dirty="0">
                <a:solidFill>
                  <a:schemeClr val="tx1"/>
                </a:solidFill>
                <a:latin typeface="Carlito"/>
                <a:cs typeface="Carlito"/>
                <a:sym typeface="+mn-ea"/>
              </a:rPr>
              <a:t>models </a:t>
            </a:r>
            <a:r>
              <a:rPr sz="2200" spc="-25" dirty="0">
                <a:solidFill>
                  <a:schemeClr val="tx1"/>
                </a:solidFill>
                <a:latin typeface="Carlito"/>
                <a:cs typeface="Carlito"/>
                <a:sym typeface="+mn-ea"/>
              </a:rPr>
              <a:t>performed </a:t>
            </a:r>
            <a:r>
              <a:rPr sz="2200" spc="-5" dirty="0">
                <a:solidFill>
                  <a:schemeClr val="tx1"/>
                </a:solidFill>
                <a:latin typeface="Carlito"/>
                <a:cs typeface="Carlito"/>
                <a:sym typeface="+mn-ea"/>
              </a:rPr>
              <a:t>the </a:t>
            </a:r>
            <a:r>
              <a:rPr sz="2200" spc="-10" dirty="0">
                <a:solidFill>
                  <a:schemeClr val="tx1"/>
                </a:solidFill>
                <a:latin typeface="Carlito"/>
                <a:cs typeface="Carlito"/>
                <a:sym typeface="+mn-ea"/>
              </a:rPr>
              <a:t>same </a:t>
            </a:r>
            <a:r>
              <a:rPr sz="2200" spc="-25" dirty="0">
                <a:solidFill>
                  <a:schemeClr val="tx1"/>
                </a:solidFill>
                <a:latin typeface="Carlito"/>
                <a:cs typeface="Carlito"/>
                <a:sym typeface="+mn-ea"/>
              </a:rPr>
              <a:t>for </a:t>
            </a:r>
            <a:r>
              <a:rPr sz="2200" spc="-5" dirty="0">
                <a:solidFill>
                  <a:schemeClr val="tx1"/>
                </a:solidFill>
                <a:latin typeface="Carlito"/>
                <a:cs typeface="Carlito"/>
                <a:sym typeface="+mn-ea"/>
              </a:rPr>
              <a:t>the </a:t>
            </a:r>
            <a:r>
              <a:rPr sz="2200" spc="-20" dirty="0">
                <a:solidFill>
                  <a:schemeClr val="tx1"/>
                </a:solidFill>
                <a:latin typeface="Carlito"/>
                <a:cs typeface="Carlito"/>
                <a:sym typeface="+mn-ea"/>
              </a:rPr>
              <a:t>test set, </a:t>
            </a:r>
            <a:r>
              <a:rPr sz="2200" spc="-5" dirty="0">
                <a:solidFill>
                  <a:schemeClr val="tx1"/>
                </a:solidFill>
                <a:latin typeface="Carlito"/>
                <a:cs typeface="Carlito"/>
                <a:sym typeface="+mn-ea"/>
              </a:rPr>
              <a:t>the </a:t>
            </a:r>
            <a:r>
              <a:rPr sz="2200" spc="-20" dirty="0">
                <a:solidFill>
                  <a:schemeClr val="tx1"/>
                </a:solidFill>
                <a:latin typeface="Carlito"/>
                <a:cs typeface="Carlito"/>
                <a:sym typeface="+mn-ea"/>
              </a:rPr>
              <a:t>confusion </a:t>
            </a:r>
            <a:r>
              <a:rPr sz="2200" spc="-10" dirty="0">
                <a:solidFill>
                  <a:schemeClr val="tx1"/>
                </a:solidFill>
                <a:latin typeface="Carlito"/>
                <a:cs typeface="Carlito"/>
                <a:sym typeface="+mn-ea"/>
              </a:rPr>
              <a:t>matrix is </a:t>
            </a:r>
            <a:r>
              <a:rPr sz="2200" spc="-5" dirty="0">
                <a:solidFill>
                  <a:schemeClr val="tx1"/>
                </a:solidFill>
                <a:latin typeface="Carlito"/>
                <a:cs typeface="Carlito"/>
                <a:sym typeface="+mn-ea"/>
              </a:rPr>
              <a:t>the </a:t>
            </a:r>
            <a:r>
              <a:rPr sz="2200" spc="-10" dirty="0">
                <a:solidFill>
                  <a:schemeClr val="tx1"/>
                </a:solidFill>
                <a:latin typeface="Carlito"/>
                <a:cs typeface="Carlito"/>
                <a:sym typeface="+mn-ea"/>
              </a:rPr>
              <a:t>same </a:t>
            </a:r>
            <a:r>
              <a:rPr sz="2200" spc="-20" dirty="0">
                <a:solidFill>
                  <a:schemeClr val="tx1"/>
                </a:solidFill>
                <a:latin typeface="Carlito"/>
                <a:cs typeface="Carlito"/>
                <a:sym typeface="+mn-ea"/>
              </a:rPr>
              <a:t>across </a:t>
            </a:r>
            <a:r>
              <a:rPr sz="2200" dirty="0">
                <a:solidFill>
                  <a:schemeClr val="tx1"/>
                </a:solidFill>
                <a:latin typeface="Carlito"/>
                <a:cs typeface="Carlito"/>
                <a:sym typeface="+mn-ea"/>
              </a:rPr>
              <a:t>all </a:t>
            </a:r>
            <a:r>
              <a:rPr sz="2200" spc="-5" dirty="0">
                <a:solidFill>
                  <a:schemeClr val="tx1"/>
                </a:solidFill>
                <a:latin typeface="Carlito"/>
                <a:cs typeface="Carlito"/>
                <a:sym typeface="+mn-ea"/>
              </a:rPr>
              <a:t>models.  The </a:t>
            </a:r>
            <a:r>
              <a:rPr sz="2200" spc="-15" dirty="0">
                <a:solidFill>
                  <a:schemeClr val="tx1"/>
                </a:solidFill>
                <a:latin typeface="Carlito"/>
                <a:cs typeface="Carlito"/>
                <a:sym typeface="+mn-ea"/>
              </a:rPr>
              <a:t>models </a:t>
            </a:r>
            <a:r>
              <a:rPr sz="2200" spc="-20" dirty="0">
                <a:solidFill>
                  <a:schemeClr val="tx1"/>
                </a:solidFill>
                <a:latin typeface="Carlito"/>
                <a:cs typeface="Carlito"/>
                <a:sym typeface="+mn-ea"/>
              </a:rPr>
              <a:t>predicted </a:t>
            </a:r>
            <a:r>
              <a:rPr sz="2200" spc="-5" dirty="0">
                <a:solidFill>
                  <a:schemeClr val="tx1"/>
                </a:solidFill>
                <a:latin typeface="Carlito"/>
                <a:cs typeface="Carlito"/>
                <a:sym typeface="+mn-ea"/>
              </a:rPr>
              <a:t>12 </a:t>
            </a:r>
            <a:r>
              <a:rPr sz="2200" spc="-20" dirty="0">
                <a:solidFill>
                  <a:schemeClr val="tx1"/>
                </a:solidFill>
                <a:latin typeface="Carlito"/>
                <a:cs typeface="Carlito"/>
                <a:sym typeface="+mn-ea"/>
              </a:rPr>
              <a:t>successful </a:t>
            </a:r>
            <a:r>
              <a:rPr sz="2200" spc="-10" dirty="0">
                <a:solidFill>
                  <a:schemeClr val="tx1"/>
                </a:solidFill>
                <a:latin typeface="Carlito"/>
                <a:cs typeface="Carlito"/>
                <a:sym typeface="+mn-ea"/>
              </a:rPr>
              <a:t>landings </a:t>
            </a:r>
            <a:r>
              <a:rPr sz="2200" spc="-5" dirty="0">
                <a:solidFill>
                  <a:schemeClr val="tx1"/>
                </a:solidFill>
                <a:latin typeface="Carlito"/>
                <a:cs typeface="Carlito"/>
                <a:sym typeface="+mn-ea"/>
              </a:rPr>
              <a:t>when the true label</a:t>
            </a:r>
            <a:r>
              <a:rPr sz="2200" spc="275" dirty="0">
                <a:solidFill>
                  <a:schemeClr val="tx1"/>
                </a:solidFill>
                <a:latin typeface="Carlito"/>
                <a:cs typeface="Carlito"/>
                <a:sym typeface="+mn-ea"/>
              </a:rPr>
              <a:t> </a:t>
            </a:r>
            <a:r>
              <a:rPr sz="2200" spc="-20" dirty="0">
                <a:solidFill>
                  <a:schemeClr val="tx1"/>
                </a:solidFill>
                <a:latin typeface="Carlito"/>
                <a:cs typeface="Carlito"/>
                <a:sym typeface="+mn-ea"/>
              </a:rPr>
              <a:t>was successful </a:t>
            </a:r>
            <a:r>
              <a:rPr sz="2200" spc="-10" dirty="0">
                <a:solidFill>
                  <a:schemeClr val="tx1"/>
                </a:solidFill>
                <a:latin typeface="Carlito"/>
                <a:cs typeface="Carlito"/>
                <a:sym typeface="+mn-ea"/>
              </a:rPr>
              <a:t>landing.</a:t>
            </a:r>
            <a:endParaRPr sz="2200">
              <a:solidFill>
                <a:schemeClr val="tx1"/>
              </a:solidFill>
              <a:latin typeface="Carlito"/>
              <a:cs typeface="Carlito"/>
            </a:endParaRPr>
          </a:p>
          <a:p>
            <a:pPr marL="12700">
              <a:lnSpc>
                <a:spcPct val="100000"/>
              </a:lnSpc>
              <a:spcBef>
                <a:spcPts val="405"/>
              </a:spcBef>
            </a:pPr>
            <a:r>
              <a:rPr sz="2200" spc="-5" dirty="0">
                <a:solidFill>
                  <a:schemeClr val="tx1"/>
                </a:solidFill>
                <a:latin typeface="Carlito"/>
                <a:cs typeface="Carlito"/>
                <a:sym typeface="+mn-ea"/>
              </a:rPr>
              <a:t>The </a:t>
            </a:r>
            <a:r>
              <a:rPr sz="2200" spc="-15" dirty="0">
                <a:solidFill>
                  <a:schemeClr val="tx1"/>
                </a:solidFill>
                <a:latin typeface="Carlito"/>
                <a:cs typeface="Carlito"/>
                <a:sym typeface="+mn-ea"/>
              </a:rPr>
              <a:t>models </a:t>
            </a:r>
            <a:r>
              <a:rPr sz="2200" spc="-20" dirty="0">
                <a:solidFill>
                  <a:schemeClr val="tx1"/>
                </a:solidFill>
                <a:latin typeface="Carlito"/>
                <a:cs typeface="Carlito"/>
                <a:sym typeface="+mn-ea"/>
              </a:rPr>
              <a:t>predicted </a:t>
            </a:r>
            <a:r>
              <a:rPr sz="2200" spc="-5" dirty="0">
                <a:solidFill>
                  <a:schemeClr val="tx1"/>
                </a:solidFill>
                <a:latin typeface="Carlito"/>
                <a:cs typeface="Carlito"/>
                <a:sym typeface="+mn-ea"/>
              </a:rPr>
              <a:t>3 </a:t>
            </a:r>
            <a:r>
              <a:rPr sz="2200" spc="-20" dirty="0">
                <a:solidFill>
                  <a:schemeClr val="tx1"/>
                </a:solidFill>
                <a:latin typeface="Carlito"/>
                <a:cs typeface="Carlito"/>
                <a:sym typeface="+mn-ea"/>
              </a:rPr>
              <a:t>unsuccessful </a:t>
            </a:r>
            <a:r>
              <a:rPr sz="2200" spc="-10" dirty="0">
                <a:solidFill>
                  <a:schemeClr val="tx1"/>
                </a:solidFill>
                <a:latin typeface="Carlito"/>
                <a:cs typeface="Carlito"/>
                <a:sym typeface="+mn-ea"/>
              </a:rPr>
              <a:t>landings </a:t>
            </a:r>
            <a:r>
              <a:rPr sz="2200" spc="-5" dirty="0">
                <a:solidFill>
                  <a:schemeClr val="tx1"/>
                </a:solidFill>
                <a:latin typeface="Carlito"/>
                <a:cs typeface="Carlito"/>
                <a:sym typeface="+mn-ea"/>
              </a:rPr>
              <a:t>when the true label </a:t>
            </a:r>
            <a:r>
              <a:rPr sz="2200" spc="-15" dirty="0">
                <a:solidFill>
                  <a:schemeClr val="tx1"/>
                </a:solidFill>
                <a:latin typeface="Carlito"/>
                <a:cs typeface="Carlito"/>
                <a:sym typeface="+mn-ea"/>
              </a:rPr>
              <a:t>was </a:t>
            </a:r>
            <a:r>
              <a:rPr sz="2200" spc="-20" dirty="0">
                <a:solidFill>
                  <a:schemeClr val="tx1"/>
                </a:solidFill>
                <a:latin typeface="Carlito"/>
                <a:cs typeface="Carlito"/>
                <a:sym typeface="+mn-ea"/>
              </a:rPr>
              <a:t>unsuccessful</a:t>
            </a:r>
            <a:r>
              <a:rPr sz="2200" spc="140" dirty="0">
                <a:solidFill>
                  <a:schemeClr val="tx1"/>
                </a:solidFill>
                <a:latin typeface="Carlito"/>
                <a:cs typeface="Carlito"/>
                <a:sym typeface="+mn-ea"/>
              </a:rPr>
              <a:t> </a:t>
            </a:r>
            <a:r>
              <a:rPr sz="2200" spc="-10" dirty="0">
                <a:solidFill>
                  <a:schemeClr val="tx1"/>
                </a:solidFill>
                <a:latin typeface="Carlito"/>
                <a:cs typeface="Carlito"/>
                <a:sym typeface="+mn-ea"/>
              </a:rPr>
              <a:t>landing.</a:t>
            </a:r>
            <a:endParaRPr sz="2200">
              <a:solidFill>
                <a:schemeClr val="tx1"/>
              </a:solidFill>
              <a:latin typeface="Carlito"/>
              <a:cs typeface="Carlito"/>
            </a:endParaRPr>
          </a:p>
          <a:p>
            <a:pPr marL="12700" marR="5080">
              <a:lnSpc>
                <a:spcPts val="2330"/>
              </a:lnSpc>
              <a:spcBef>
                <a:spcPts val="135"/>
              </a:spcBef>
            </a:pPr>
            <a:r>
              <a:rPr sz="2200" spc="-5" dirty="0">
                <a:solidFill>
                  <a:schemeClr val="tx1"/>
                </a:solidFill>
                <a:latin typeface="Carlito"/>
                <a:cs typeface="Carlito"/>
                <a:sym typeface="+mn-ea"/>
              </a:rPr>
              <a:t>The </a:t>
            </a:r>
            <a:r>
              <a:rPr sz="2200" spc="-15" dirty="0">
                <a:solidFill>
                  <a:schemeClr val="tx1"/>
                </a:solidFill>
                <a:latin typeface="Carlito"/>
                <a:cs typeface="Carlito"/>
                <a:sym typeface="+mn-ea"/>
              </a:rPr>
              <a:t>models </a:t>
            </a:r>
            <a:r>
              <a:rPr sz="2200" spc="-20" dirty="0">
                <a:solidFill>
                  <a:schemeClr val="tx1"/>
                </a:solidFill>
                <a:latin typeface="Carlito"/>
                <a:cs typeface="Carlito"/>
                <a:sym typeface="+mn-ea"/>
              </a:rPr>
              <a:t>predicted </a:t>
            </a:r>
            <a:r>
              <a:rPr sz="2200" spc="-5" dirty="0">
                <a:solidFill>
                  <a:schemeClr val="tx1"/>
                </a:solidFill>
                <a:latin typeface="Carlito"/>
                <a:cs typeface="Carlito"/>
                <a:sym typeface="+mn-ea"/>
              </a:rPr>
              <a:t>3 </a:t>
            </a:r>
            <a:r>
              <a:rPr sz="2200" spc="-20" dirty="0">
                <a:solidFill>
                  <a:schemeClr val="tx1"/>
                </a:solidFill>
                <a:latin typeface="Carlito"/>
                <a:cs typeface="Carlito"/>
                <a:sym typeface="+mn-ea"/>
              </a:rPr>
              <a:t>successful </a:t>
            </a:r>
            <a:r>
              <a:rPr sz="2200" spc="-10" dirty="0">
                <a:solidFill>
                  <a:schemeClr val="tx1"/>
                </a:solidFill>
                <a:latin typeface="Carlito"/>
                <a:cs typeface="Carlito"/>
                <a:sym typeface="+mn-ea"/>
              </a:rPr>
              <a:t>landings </a:t>
            </a:r>
            <a:r>
              <a:rPr sz="2200" spc="-5" dirty="0">
                <a:solidFill>
                  <a:schemeClr val="tx1"/>
                </a:solidFill>
                <a:latin typeface="Carlito"/>
                <a:cs typeface="Carlito"/>
                <a:sym typeface="+mn-ea"/>
              </a:rPr>
              <a:t>when the true label </a:t>
            </a:r>
            <a:r>
              <a:rPr sz="2200" spc="-20" dirty="0">
                <a:solidFill>
                  <a:schemeClr val="tx1"/>
                </a:solidFill>
                <a:latin typeface="Carlito"/>
                <a:cs typeface="Carlito"/>
                <a:sym typeface="+mn-ea"/>
              </a:rPr>
              <a:t>was unsuccessful </a:t>
            </a:r>
            <a:r>
              <a:rPr sz="2200" spc="-10" dirty="0">
                <a:solidFill>
                  <a:schemeClr val="tx1"/>
                </a:solidFill>
                <a:latin typeface="Carlito"/>
                <a:cs typeface="Carlito"/>
                <a:sym typeface="+mn-ea"/>
              </a:rPr>
              <a:t>landings </a:t>
            </a:r>
            <a:r>
              <a:rPr sz="2200" spc="-20" dirty="0">
                <a:solidFill>
                  <a:schemeClr val="tx1"/>
                </a:solidFill>
                <a:latin typeface="Carlito"/>
                <a:cs typeface="Carlito"/>
                <a:sym typeface="+mn-ea"/>
              </a:rPr>
              <a:t>(false positives).  </a:t>
            </a:r>
            <a:r>
              <a:rPr sz="2200" spc="-15" dirty="0">
                <a:solidFill>
                  <a:schemeClr val="tx1"/>
                </a:solidFill>
                <a:latin typeface="Carlito"/>
                <a:cs typeface="Carlito"/>
                <a:sym typeface="+mn-ea"/>
              </a:rPr>
              <a:t>Our </a:t>
            </a:r>
            <a:r>
              <a:rPr sz="2200" spc="-5" dirty="0">
                <a:solidFill>
                  <a:schemeClr val="tx1"/>
                </a:solidFill>
                <a:latin typeface="Carlito"/>
                <a:cs typeface="Carlito"/>
                <a:sym typeface="+mn-ea"/>
              </a:rPr>
              <a:t>models </a:t>
            </a:r>
            <a:r>
              <a:rPr sz="2200" spc="-20" dirty="0">
                <a:solidFill>
                  <a:schemeClr val="tx1"/>
                </a:solidFill>
                <a:latin typeface="Carlito"/>
                <a:cs typeface="Carlito"/>
                <a:sym typeface="+mn-ea"/>
              </a:rPr>
              <a:t>over predict successful</a:t>
            </a:r>
            <a:r>
              <a:rPr sz="2200" spc="130" dirty="0">
                <a:solidFill>
                  <a:schemeClr val="tx1"/>
                </a:solidFill>
                <a:latin typeface="Carlito"/>
                <a:cs typeface="Carlito"/>
                <a:sym typeface="+mn-ea"/>
              </a:rPr>
              <a:t> </a:t>
            </a:r>
            <a:r>
              <a:rPr sz="2200" spc="-10" dirty="0">
                <a:solidFill>
                  <a:schemeClr val="tx1"/>
                </a:solidFill>
                <a:latin typeface="Carlito"/>
                <a:cs typeface="Carlito"/>
                <a:sym typeface="+mn-ea"/>
              </a:rPr>
              <a:t>landings.</a:t>
            </a:r>
            <a:endParaRPr lang="en-US" sz="2200" spc="-10" dirty="0">
              <a:solidFill>
                <a:schemeClr val="tx1"/>
              </a:solidFill>
              <a:latin typeface="Carlito"/>
              <a:cs typeface="Carlito"/>
              <a:sym typeface="+mn-ea"/>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7" name="object 7"/>
          <p:cNvSpPr/>
          <p:nvPr/>
        </p:nvSpPr>
        <p:spPr>
          <a:xfrm>
            <a:off x="3075432" y="1449705"/>
            <a:ext cx="4541520" cy="3453383"/>
          </a:xfrm>
          <a:prstGeom prst="rect">
            <a:avLst/>
          </a:prstGeom>
          <a:blipFill>
            <a:blip r:embed="rId2" cstate="print"/>
            <a:stretch>
              <a:fillRect/>
            </a:stretch>
          </a:blipFill>
        </p:spPr>
        <p:txBody>
          <a:bodyPr wrap="square" lIns="0" tIns="0" rIns="0" bIns="0" rtlCol="0"/>
          <a:p/>
        </p:txBody>
      </p:sp>
      <p:sp>
        <p:nvSpPr>
          <p:cNvPr id="2" name="Text Box 1"/>
          <p:cNvSpPr txBox="1"/>
          <p:nvPr/>
        </p:nvSpPr>
        <p:spPr>
          <a:xfrm>
            <a:off x="8170545" y="3106420"/>
            <a:ext cx="3275965" cy="922020"/>
          </a:xfrm>
          <a:prstGeom prst="rect">
            <a:avLst/>
          </a:prstGeom>
          <a:noFill/>
        </p:spPr>
        <p:txBody>
          <a:bodyPr wrap="square" rtlCol="0" anchor="t">
            <a:spAutoFit/>
          </a:bodyPr>
          <a:p>
            <a:pPr marL="12700" marR="5080" algn="just">
              <a:lnSpc>
                <a:spcPct val="100000"/>
              </a:lnSpc>
              <a:spcBef>
                <a:spcPts val="100"/>
              </a:spcBef>
            </a:pPr>
            <a:r>
              <a:rPr spc="-15" dirty="0">
                <a:latin typeface="Carlito"/>
                <a:cs typeface="Carlito"/>
                <a:sym typeface="+mn-ea"/>
              </a:rPr>
              <a:t>Correct predictions are  </a:t>
            </a:r>
            <a:r>
              <a:rPr spc="-5" dirty="0">
                <a:latin typeface="Carlito"/>
                <a:cs typeface="Carlito"/>
                <a:sym typeface="+mn-ea"/>
              </a:rPr>
              <a:t>on </a:t>
            </a:r>
            <a:r>
              <a:rPr dirty="0">
                <a:latin typeface="Carlito"/>
                <a:cs typeface="Carlito"/>
                <a:sym typeface="+mn-ea"/>
              </a:rPr>
              <a:t>a </a:t>
            </a:r>
            <a:r>
              <a:rPr spc="-10" dirty="0">
                <a:latin typeface="Carlito"/>
                <a:cs typeface="Carlito"/>
                <a:sym typeface="+mn-ea"/>
              </a:rPr>
              <a:t>diagonal </a:t>
            </a:r>
            <a:r>
              <a:rPr spc="-20" dirty="0">
                <a:latin typeface="Carlito"/>
                <a:cs typeface="Carlito"/>
                <a:sym typeface="+mn-ea"/>
              </a:rPr>
              <a:t>from </a:t>
            </a:r>
            <a:r>
              <a:rPr spc="-15" dirty="0">
                <a:latin typeface="Carlito"/>
                <a:cs typeface="Carlito"/>
                <a:sym typeface="+mn-ea"/>
              </a:rPr>
              <a:t>top  </a:t>
            </a:r>
            <a:r>
              <a:rPr spc="-5" dirty="0">
                <a:latin typeface="Carlito"/>
                <a:cs typeface="Carlito"/>
                <a:sym typeface="+mn-ea"/>
              </a:rPr>
              <a:t>left </a:t>
            </a:r>
            <a:r>
              <a:rPr spc="-15" dirty="0">
                <a:latin typeface="Carlito"/>
                <a:cs typeface="Carlito"/>
                <a:sym typeface="+mn-ea"/>
              </a:rPr>
              <a:t>to </a:t>
            </a:r>
            <a:r>
              <a:rPr spc="-20" dirty="0">
                <a:latin typeface="Carlito"/>
                <a:cs typeface="Carlito"/>
                <a:sym typeface="+mn-ea"/>
              </a:rPr>
              <a:t>bottom</a:t>
            </a:r>
            <a:r>
              <a:rPr spc="-80" dirty="0">
                <a:latin typeface="Carlito"/>
                <a:cs typeface="Carlito"/>
                <a:sym typeface="+mn-ea"/>
              </a:rPr>
              <a:t> </a:t>
            </a:r>
            <a:r>
              <a:rPr spc="-5" dirty="0">
                <a:latin typeface="Carlito"/>
                <a:cs typeface="Carlito"/>
                <a:sym typeface="+mn-ea"/>
              </a:rPr>
              <a:t>right.</a:t>
            </a:r>
            <a:endParaRPr lang="en-US" spc="-5" dirty="0">
              <a:latin typeface="Carlito"/>
              <a:cs typeface="Carlito"/>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9763125" cy="4788535"/>
          </a:xfrm>
          <a:prstGeom prst="rect">
            <a:avLst/>
          </a:prstGeom>
        </p:spPr>
        <p:txBody>
          <a:bodyPr>
            <a:normAutofit fontScale="80000"/>
          </a:bodyPr>
          <a:lstStyle/>
          <a:p>
            <a:pPr marL="195580" indent="-183515">
              <a:lnSpc>
                <a:spcPct val="100000"/>
              </a:lnSpc>
              <a:spcBef>
                <a:spcPts val="490"/>
              </a:spcBef>
              <a:buClr>
                <a:srgbClr val="E28312"/>
              </a:buClr>
              <a:buChar char="◦"/>
              <a:tabLst>
                <a:tab pos="196215" algn="l"/>
              </a:tabLst>
            </a:pPr>
            <a:r>
              <a:rPr sz="2200" dirty="0">
                <a:solidFill>
                  <a:srgbClr val="404040"/>
                </a:solidFill>
                <a:latin typeface="Carlito"/>
                <a:cs typeface="Carlito"/>
                <a:sym typeface="+mn-ea"/>
              </a:rPr>
              <a:t>Our </a:t>
            </a:r>
            <a:r>
              <a:rPr sz="2200" spc="-5" dirty="0">
                <a:solidFill>
                  <a:srgbClr val="404040"/>
                </a:solidFill>
                <a:latin typeface="Carlito"/>
                <a:cs typeface="Carlito"/>
                <a:sym typeface="+mn-ea"/>
              </a:rPr>
              <a:t>task: </a:t>
            </a:r>
            <a:r>
              <a:rPr sz="2200" spc="-20" dirty="0">
                <a:solidFill>
                  <a:srgbClr val="404040"/>
                </a:solidFill>
                <a:latin typeface="Carlito"/>
                <a:cs typeface="Carlito"/>
                <a:sym typeface="+mn-ea"/>
              </a:rPr>
              <a:t>to develop </a:t>
            </a:r>
            <a:r>
              <a:rPr sz="2200" dirty="0">
                <a:solidFill>
                  <a:srgbClr val="404040"/>
                </a:solidFill>
                <a:latin typeface="Carlito"/>
                <a:cs typeface="Carlito"/>
                <a:sym typeface="+mn-ea"/>
              </a:rPr>
              <a:t>a machine learning model </a:t>
            </a:r>
            <a:r>
              <a:rPr sz="2200" spc="-25" dirty="0">
                <a:solidFill>
                  <a:srgbClr val="404040"/>
                </a:solidFill>
                <a:latin typeface="Carlito"/>
                <a:cs typeface="Carlito"/>
                <a:sym typeface="+mn-ea"/>
              </a:rPr>
              <a:t>for </a:t>
            </a:r>
            <a:r>
              <a:rPr sz="2200" dirty="0">
                <a:solidFill>
                  <a:srgbClr val="404040"/>
                </a:solidFill>
                <a:latin typeface="Carlito"/>
                <a:cs typeface="Carlito"/>
                <a:sym typeface="+mn-ea"/>
              </a:rPr>
              <a:t>Space Y who </a:t>
            </a:r>
            <a:r>
              <a:rPr sz="2200" spc="-20" dirty="0">
                <a:solidFill>
                  <a:srgbClr val="404040"/>
                </a:solidFill>
                <a:latin typeface="Carlito"/>
                <a:cs typeface="Carlito"/>
                <a:sym typeface="+mn-ea"/>
              </a:rPr>
              <a:t>wants to </a:t>
            </a:r>
            <a:r>
              <a:rPr sz="2200" spc="-5" dirty="0">
                <a:solidFill>
                  <a:srgbClr val="404040"/>
                </a:solidFill>
                <a:latin typeface="Carlito"/>
                <a:cs typeface="Carlito"/>
                <a:sym typeface="+mn-ea"/>
              </a:rPr>
              <a:t>bid </a:t>
            </a:r>
            <a:r>
              <a:rPr sz="2200" spc="-20" dirty="0">
                <a:solidFill>
                  <a:srgbClr val="404040"/>
                </a:solidFill>
                <a:latin typeface="Carlito"/>
                <a:cs typeface="Carlito"/>
                <a:sym typeface="+mn-ea"/>
              </a:rPr>
              <a:t>against</a:t>
            </a:r>
            <a:r>
              <a:rPr sz="2200" spc="-70" dirty="0">
                <a:solidFill>
                  <a:srgbClr val="404040"/>
                </a:solidFill>
                <a:latin typeface="Carlito"/>
                <a:cs typeface="Carlito"/>
                <a:sym typeface="+mn-ea"/>
              </a:rPr>
              <a:t> </a:t>
            </a:r>
            <a:r>
              <a:rPr sz="2200" dirty="0">
                <a:solidFill>
                  <a:srgbClr val="404040"/>
                </a:solidFill>
                <a:latin typeface="Carlito"/>
                <a:cs typeface="Carlito"/>
                <a:sym typeface="+mn-ea"/>
              </a:rPr>
              <a:t>SpaceX</a:t>
            </a:r>
            <a:endParaRPr sz="2200">
              <a:latin typeface="Carlito"/>
              <a:cs typeface="Carlito"/>
            </a:endParaRPr>
          </a:p>
          <a:p>
            <a:pPr marL="195580" indent="-183515">
              <a:lnSpc>
                <a:spcPct val="100000"/>
              </a:lnSpc>
              <a:spcBef>
                <a:spcPts val="395"/>
              </a:spcBef>
              <a:buClr>
                <a:srgbClr val="E28312"/>
              </a:buClr>
              <a:buChar char="◦"/>
              <a:tabLst>
                <a:tab pos="196215" algn="l"/>
              </a:tabLst>
            </a:pPr>
            <a:r>
              <a:rPr sz="2200" spc="-5" dirty="0">
                <a:solidFill>
                  <a:srgbClr val="404040"/>
                </a:solidFill>
                <a:latin typeface="Carlito"/>
                <a:cs typeface="Carlito"/>
                <a:sym typeface="+mn-ea"/>
              </a:rPr>
              <a:t>The goal </a:t>
            </a:r>
            <a:r>
              <a:rPr sz="2200" dirty="0">
                <a:solidFill>
                  <a:srgbClr val="404040"/>
                </a:solidFill>
                <a:latin typeface="Carlito"/>
                <a:cs typeface="Carlito"/>
                <a:sym typeface="+mn-ea"/>
              </a:rPr>
              <a:t>of </a:t>
            </a:r>
            <a:r>
              <a:rPr sz="2200" spc="-5" dirty="0">
                <a:solidFill>
                  <a:srgbClr val="404040"/>
                </a:solidFill>
                <a:latin typeface="Carlito"/>
                <a:cs typeface="Carlito"/>
                <a:sym typeface="+mn-ea"/>
              </a:rPr>
              <a:t>model is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predict when </a:t>
            </a:r>
            <a:r>
              <a:rPr sz="2200" spc="-15" dirty="0">
                <a:solidFill>
                  <a:srgbClr val="404040"/>
                </a:solidFill>
                <a:latin typeface="Carlito"/>
                <a:cs typeface="Carlito"/>
                <a:sym typeface="+mn-ea"/>
              </a:rPr>
              <a:t>Stage </a:t>
            </a:r>
            <a:r>
              <a:rPr sz="2200" dirty="0">
                <a:solidFill>
                  <a:srgbClr val="404040"/>
                </a:solidFill>
                <a:latin typeface="Carlito"/>
                <a:cs typeface="Carlito"/>
                <a:sym typeface="+mn-ea"/>
              </a:rPr>
              <a:t>1 </a:t>
            </a:r>
            <a:r>
              <a:rPr sz="2200" spc="-5" dirty="0">
                <a:solidFill>
                  <a:srgbClr val="404040"/>
                </a:solidFill>
                <a:latin typeface="Carlito"/>
                <a:cs typeface="Carlito"/>
                <a:sym typeface="+mn-ea"/>
              </a:rPr>
              <a:t>will successfully </a:t>
            </a:r>
            <a:r>
              <a:rPr sz="2200" dirty="0">
                <a:solidFill>
                  <a:srgbClr val="404040"/>
                </a:solidFill>
                <a:latin typeface="Carlito"/>
                <a:cs typeface="Carlito"/>
                <a:sym typeface="+mn-ea"/>
              </a:rPr>
              <a:t>land </a:t>
            </a:r>
            <a:r>
              <a:rPr sz="2200" spc="-20" dirty="0">
                <a:solidFill>
                  <a:srgbClr val="404040"/>
                </a:solidFill>
                <a:latin typeface="Carlito"/>
                <a:cs typeface="Carlito"/>
                <a:sym typeface="+mn-ea"/>
              </a:rPr>
              <a:t>to </a:t>
            </a:r>
            <a:r>
              <a:rPr sz="2200" spc="-35" dirty="0">
                <a:solidFill>
                  <a:srgbClr val="404040"/>
                </a:solidFill>
                <a:latin typeface="Carlito"/>
                <a:cs typeface="Carlito"/>
                <a:sym typeface="+mn-ea"/>
              </a:rPr>
              <a:t>save </a:t>
            </a:r>
            <a:r>
              <a:rPr sz="2200" spc="-5" dirty="0">
                <a:solidFill>
                  <a:srgbClr val="404040"/>
                </a:solidFill>
                <a:latin typeface="Carlito"/>
                <a:cs typeface="Carlito"/>
                <a:sym typeface="+mn-ea"/>
              </a:rPr>
              <a:t>~$100 million</a:t>
            </a:r>
            <a:r>
              <a:rPr sz="2200" spc="-110" dirty="0">
                <a:solidFill>
                  <a:srgbClr val="404040"/>
                </a:solidFill>
                <a:latin typeface="Carlito"/>
                <a:cs typeface="Carlito"/>
                <a:sym typeface="+mn-ea"/>
              </a:rPr>
              <a:t> </a:t>
            </a:r>
            <a:r>
              <a:rPr sz="2200" dirty="0">
                <a:solidFill>
                  <a:srgbClr val="404040"/>
                </a:solidFill>
                <a:latin typeface="Carlito"/>
                <a:cs typeface="Carlito"/>
                <a:sym typeface="+mn-ea"/>
              </a:rPr>
              <a:t>USD</a:t>
            </a:r>
            <a:endParaRPr sz="2200">
              <a:latin typeface="Carlito"/>
              <a:cs typeface="Carlito"/>
            </a:endParaRPr>
          </a:p>
          <a:p>
            <a:pPr marL="195580" indent="-183515">
              <a:lnSpc>
                <a:spcPct val="100000"/>
              </a:lnSpc>
              <a:spcBef>
                <a:spcPts val="410"/>
              </a:spcBef>
              <a:buClr>
                <a:srgbClr val="E28312"/>
              </a:buClr>
              <a:buChar char="◦"/>
              <a:tabLst>
                <a:tab pos="196215" algn="l"/>
              </a:tabLst>
            </a:pPr>
            <a:r>
              <a:rPr sz="2200" spc="-5" dirty="0">
                <a:solidFill>
                  <a:srgbClr val="404040"/>
                </a:solidFill>
                <a:latin typeface="Carlito"/>
                <a:cs typeface="Carlito"/>
                <a:sym typeface="+mn-ea"/>
              </a:rPr>
              <a:t>Used </a:t>
            </a:r>
            <a:r>
              <a:rPr sz="2200" spc="-25" dirty="0">
                <a:solidFill>
                  <a:srgbClr val="404040"/>
                </a:solidFill>
                <a:latin typeface="Carlito"/>
                <a:cs typeface="Carlito"/>
                <a:sym typeface="+mn-ea"/>
              </a:rPr>
              <a:t>data </a:t>
            </a:r>
            <a:r>
              <a:rPr sz="2200" spc="-20" dirty="0">
                <a:solidFill>
                  <a:srgbClr val="404040"/>
                </a:solidFill>
                <a:latin typeface="Carlito"/>
                <a:cs typeface="Carlito"/>
                <a:sym typeface="+mn-ea"/>
              </a:rPr>
              <a:t>from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public </a:t>
            </a:r>
            <a:r>
              <a:rPr sz="2200" dirty="0">
                <a:solidFill>
                  <a:srgbClr val="404040"/>
                </a:solidFill>
                <a:latin typeface="Carlito"/>
                <a:cs typeface="Carlito"/>
                <a:sym typeface="+mn-ea"/>
              </a:rPr>
              <a:t>SpaceX API and </a:t>
            </a:r>
            <a:r>
              <a:rPr sz="2200" spc="-5" dirty="0">
                <a:solidFill>
                  <a:srgbClr val="404040"/>
                </a:solidFill>
                <a:latin typeface="Carlito"/>
                <a:cs typeface="Carlito"/>
                <a:sym typeface="+mn-ea"/>
              </a:rPr>
              <a:t>web scraping </a:t>
            </a:r>
            <a:r>
              <a:rPr sz="2200" dirty="0">
                <a:solidFill>
                  <a:srgbClr val="404040"/>
                </a:solidFill>
                <a:latin typeface="Carlito"/>
                <a:cs typeface="Carlito"/>
                <a:sym typeface="+mn-ea"/>
              </a:rPr>
              <a:t>SpaceX Wikipedia</a:t>
            </a:r>
            <a:r>
              <a:rPr sz="2200" spc="-195" dirty="0">
                <a:solidFill>
                  <a:srgbClr val="404040"/>
                </a:solidFill>
                <a:latin typeface="Carlito"/>
                <a:cs typeface="Carlito"/>
                <a:sym typeface="+mn-ea"/>
              </a:rPr>
              <a:t> </a:t>
            </a:r>
            <a:r>
              <a:rPr sz="2200" spc="-5" dirty="0">
                <a:solidFill>
                  <a:srgbClr val="404040"/>
                </a:solidFill>
                <a:latin typeface="Carlito"/>
                <a:cs typeface="Carlito"/>
                <a:sym typeface="+mn-ea"/>
              </a:rPr>
              <a:t>page</a:t>
            </a:r>
            <a:endParaRPr sz="2200">
              <a:latin typeface="Carlito"/>
              <a:cs typeface="Carlito"/>
            </a:endParaRPr>
          </a:p>
          <a:p>
            <a:pPr marL="195580" indent="-183515">
              <a:lnSpc>
                <a:spcPct val="100000"/>
              </a:lnSpc>
              <a:spcBef>
                <a:spcPts val="400"/>
              </a:spcBef>
              <a:buClr>
                <a:srgbClr val="E28312"/>
              </a:buClr>
              <a:buChar char="◦"/>
              <a:tabLst>
                <a:tab pos="196215" algn="l"/>
              </a:tabLst>
            </a:pPr>
            <a:r>
              <a:rPr sz="2200" spc="-25" dirty="0">
                <a:solidFill>
                  <a:srgbClr val="404040"/>
                </a:solidFill>
                <a:latin typeface="Carlito"/>
                <a:cs typeface="Carlito"/>
                <a:sym typeface="+mn-ea"/>
              </a:rPr>
              <a:t>Created data </a:t>
            </a:r>
            <a:r>
              <a:rPr sz="2200" spc="-5" dirty="0">
                <a:solidFill>
                  <a:srgbClr val="404040"/>
                </a:solidFill>
                <a:latin typeface="Carlito"/>
                <a:cs typeface="Carlito"/>
                <a:sym typeface="+mn-ea"/>
              </a:rPr>
              <a:t>labels </a:t>
            </a:r>
            <a:r>
              <a:rPr sz="2200" dirty="0">
                <a:solidFill>
                  <a:srgbClr val="404040"/>
                </a:solidFill>
                <a:latin typeface="Carlito"/>
                <a:cs typeface="Carlito"/>
                <a:sym typeface="+mn-ea"/>
              </a:rPr>
              <a:t>and </a:t>
            </a:r>
            <a:r>
              <a:rPr sz="2200" spc="-25" dirty="0">
                <a:solidFill>
                  <a:srgbClr val="404040"/>
                </a:solidFill>
                <a:latin typeface="Carlito"/>
                <a:cs typeface="Carlito"/>
                <a:sym typeface="+mn-ea"/>
              </a:rPr>
              <a:t>stored data into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DB2 SQL</a:t>
            </a:r>
            <a:r>
              <a:rPr sz="2200" spc="-15" dirty="0">
                <a:solidFill>
                  <a:srgbClr val="404040"/>
                </a:solidFill>
                <a:latin typeface="Carlito"/>
                <a:cs typeface="Carlito"/>
                <a:sym typeface="+mn-ea"/>
              </a:rPr>
              <a:t> </a:t>
            </a:r>
            <a:r>
              <a:rPr sz="2200" spc="-5" dirty="0">
                <a:solidFill>
                  <a:srgbClr val="404040"/>
                </a:solidFill>
                <a:latin typeface="Carlito"/>
                <a:cs typeface="Carlito"/>
                <a:sym typeface="+mn-ea"/>
              </a:rPr>
              <a:t>database</a:t>
            </a:r>
            <a:endParaRPr sz="2200">
              <a:latin typeface="Carlito"/>
              <a:cs typeface="Carlito"/>
            </a:endParaRPr>
          </a:p>
          <a:p>
            <a:pPr marL="195580" indent="-183515">
              <a:lnSpc>
                <a:spcPct val="100000"/>
              </a:lnSpc>
              <a:spcBef>
                <a:spcPts val="395"/>
              </a:spcBef>
              <a:buClr>
                <a:srgbClr val="E28312"/>
              </a:buClr>
              <a:buChar char="◦"/>
              <a:tabLst>
                <a:tab pos="196215" algn="l"/>
              </a:tabLst>
            </a:pPr>
            <a:r>
              <a:rPr sz="2200" spc="-25" dirty="0">
                <a:solidFill>
                  <a:srgbClr val="404040"/>
                </a:solidFill>
                <a:latin typeface="Carlito"/>
                <a:cs typeface="Carlito"/>
                <a:sym typeface="+mn-ea"/>
              </a:rPr>
              <a:t>Created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dashboard </a:t>
            </a:r>
            <a:r>
              <a:rPr sz="2200" spc="-25" dirty="0">
                <a:solidFill>
                  <a:srgbClr val="404040"/>
                </a:solidFill>
                <a:latin typeface="Carlito"/>
                <a:cs typeface="Carlito"/>
                <a:sym typeface="+mn-ea"/>
              </a:rPr>
              <a:t>for</a:t>
            </a:r>
            <a:r>
              <a:rPr sz="2200" spc="-125" dirty="0">
                <a:solidFill>
                  <a:srgbClr val="404040"/>
                </a:solidFill>
                <a:latin typeface="Carlito"/>
                <a:cs typeface="Carlito"/>
                <a:sym typeface="+mn-ea"/>
              </a:rPr>
              <a:t> </a:t>
            </a:r>
            <a:r>
              <a:rPr sz="2200" spc="-20" dirty="0">
                <a:solidFill>
                  <a:srgbClr val="404040"/>
                </a:solidFill>
                <a:latin typeface="Carlito"/>
                <a:cs typeface="Carlito"/>
                <a:sym typeface="+mn-ea"/>
              </a:rPr>
              <a:t>visualization</a:t>
            </a:r>
            <a:endParaRPr sz="2200">
              <a:latin typeface="Carlito"/>
              <a:cs typeface="Carlito"/>
            </a:endParaRPr>
          </a:p>
          <a:p>
            <a:pPr marL="195580" indent="-183515">
              <a:lnSpc>
                <a:spcPct val="100000"/>
              </a:lnSpc>
              <a:spcBef>
                <a:spcPts val="405"/>
              </a:spcBef>
              <a:buClr>
                <a:srgbClr val="E28312"/>
              </a:buClr>
              <a:buChar char="◦"/>
              <a:tabLst>
                <a:tab pos="196215" algn="l"/>
              </a:tabLst>
            </a:pPr>
            <a:r>
              <a:rPr sz="2200" spc="-50" dirty="0">
                <a:solidFill>
                  <a:srgbClr val="404040"/>
                </a:solidFill>
                <a:latin typeface="Carlito"/>
                <a:cs typeface="Carlito"/>
                <a:sym typeface="+mn-ea"/>
              </a:rPr>
              <a:t>We </a:t>
            </a:r>
            <a:r>
              <a:rPr sz="2200" spc="-25" dirty="0">
                <a:solidFill>
                  <a:srgbClr val="404040"/>
                </a:solidFill>
                <a:latin typeface="Carlito"/>
                <a:cs typeface="Carlito"/>
                <a:sym typeface="+mn-ea"/>
              </a:rPr>
              <a:t>created </a:t>
            </a:r>
            <a:r>
              <a:rPr sz="2200" dirty="0">
                <a:solidFill>
                  <a:srgbClr val="404040"/>
                </a:solidFill>
                <a:latin typeface="Carlito"/>
                <a:cs typeface="Carlito"/>
                <a:sym typeface="+mn-ea"/>
              </a:rPr>
              <a:t>a machine learning model </a:t>
            </a:r>
            <a:r>
              <a:rPr sz="2200" spc="-5" dirty="0">
                <a:solidFill>
                  <a:srgbClr val="404040"/>
                </a:solidFill>
                <a:latin typeface="Carlito"/>
                <a:cs typeface="Carlito"/>
                <a:sym typeface="+mn-ea"/>
              </a:rPr>
              <a:t>with </a:t>
            </a:r>
            <a:r>
              <a:rPr sz="2200" dirty="0">
                <a:solidFill>
                  <a:srgbClr val="404040"/>
                </a:solidFill>
                <a:latin typeface="Carlito"/>
                <a:cs typeface="Carlito"/>
                <a:sym typeface="+mn-ea"/>
              </a:rPr>
              <a:t>an </a:t>
            </a:r>
            <a:r>
              <a:rPr sz="2200" spc="-5" dirty="0">
                <a:solidFill>
                  <a:srgbClr val="404040"/>
                </a:solidFill>
                <a:latin typeface="Carlito"/>
                <a:cs typeface="Carlito"/>
                <a:sym typeface="+mn-ea"/>
              </a:rPr>
              <a:t>accuracy of</a:t>
            </a:r>
            <a:r>
              <a:rPr sz="2200" spc="-105" dirty="0">
                <a:solidFill>
                  <a:srgbClr val="404040"/>
                </a:solidFill>
                <a:latin typeface="Carlito"/>
                <a:cs typeface="Carlito"/>
                <a:sym typeface="+mn-ea"/>
              </a:rPr>
              <a:t> </a:t>
            </a:r>
            <a:r>
              <a:rPr sz="2200" dirty="0">
                <a:solidFill>
                  <a:srgbClr val="404040"/>
                </a:solidFill>
                <a:latin typeface="Carlito"/>
                <a:cs typeface="Carlito"/>
                <a:sym typeface="+mn-ea"/>
              </a:rPr>
              <a:t>83%</a:t>
            </a:r>
            <a:endParaRPr sz="2200">
              <a:latin typeface="Carlito"/>
              <a:cs typeface="Carlito"/>
            </a:endParaRPr>
          </a:p>
          <a:p>
            <a:pPr marL="195580" marR="276860" indent="-183515">
              <a:lnSpc>
                <a:spcPts val="2160"/>
              </a:lnSpc>
              <a:spcBef>
                <a:spcPts val="635"/>
              </a:spcBef>
              <a:buClr>
                <a:srgbClr val="E28312"/>
              </a:buClr>
              <a:buChar char="◦"/>
              <a:tabLst>
                <a:tab pos="196215" algn="l"/>
              </a:tabLst>
            </a:pPr>
            <a:r>
              <a:rPr sz="2200" spc="-5" dirty="0">
                <a:solidFill>
                  <a:srgbClr val="404040"/>
                </a:solidFill>
                <a:latin typeface="Carlito"/>
                <a:cs typeface="Carlito"/>
                <a:sym typeface="+mn-ea"/>
              </a:rPr>
              <a:t>Allon </a:t>
            </a:r>
            <a:r>
              <a:rPr sz="2200" dirty="0">
                <a:solidFill>
                  <a:srgbClr val="404040"/>
                </a:solidFill>
                <a:latin typeface="Carlito"/>
                <a:cs typeface="Carlito"/>
                <a:sym typeface="+mn-ea"/>
              </a:rPr>
              <a:t>Mask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SpaceY </a:t>
            </a:r>
            <a:r>
              <a:rPr sz="2200" spc="-5" dirty="0">
                <a:solidFill>
                  <a:srgbClr val="404040"/>
                </a:solidFill>
                <a:latin typeface="Carlito"/>
                <a:cs typeface="Carlito"/>
                <a:sym typeface="+mn-ea"/>
              </a:rPr>
              <a:t>can use </a:t>
            </a:r>
            <a:r>
              <a:rPr sz="2200" dirty="0">
                <a:solidFill>
                  <a:srgbClr val="404040"/>
                </a:solidFill>
                <a:latin typeface="Carlito"/>
                <a:cs typeface="Carlito"/>
                <a:sym typeface="+mn-ea"/>
              </a:rPr>
              <a:t>this model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predict with </a:t>
            </a:r>
            <a:r>
              <a:rPr sz="2200" spc="-20" dirty="0">
                <a:solidFill>
                  <a:srgbClr val="404040"/>
                </a:solidFill>
                <a:latin typeface="Carlito"/>
                <a:cs typeface="Carlito"/>
                <a:sym typeface="+mn-ea"/>
              </a:rPr>
              <a:t>relatively </a:t>
            </a:r>
            <a:r>
              <a:rPr sz="2200" spc="-5" dirty="0">
                <a:solidFill>
                  <a:srgbClr val="404040"/>
                </a:solidFill>
                <a:latin typeface="Carlito"/>
                <a:cs typeface="Carlito"/>
                <a:sym typeface="+mn-ea"/>
              </a:rPr>
              <a:t>high accuracy whether </a:t>
            </a:r>
            <a:r>
              <a:rPr sz="2200" dirty="0">
                <a:solidFill>
                  <a:srgbClr val="404040"/>
                </a:solidFill>
                <a:latin typeface="Carlito"/>
                <a:cs typeface="Carlito"/>
                <a:sym typeface="+mn-ea"/>
              </a:rPr>
              <a:t>a  launch </a:t>
            </a:r>
            <a:r>
              <a:rPr sz="2200" spc="-5" dirty="0">
                <a:solidFill>
                  <a:srgbClr val="404040"/>
                </a:solidFill>
                <a:latin typeface="Carlito"/>
                <a:cs typeface="Carlito"/>
                <a:sym typeface="+mn-ea"/>
              </a:rPr>
              <a:t>will </a:t>
            </a:r>
            <a:r>
              <a:rPr sz="2200" spc="-35" dirty="0">
                <a:solidFill>
                  <a:srgbClr val="404040"/>
                </a:solidFill>
                <a:latin typeface="Carlito"/>
                <a:cs typeface="Carlito"/>
                <a:sym typeface="+mn-ea"/>
              </a:rPr>
              <a:t>have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successful </a:t>
            </a:r>
            <a:r>
              <a:rPr sz="2200" spc="-20" dirty="0">
                <a:solidFill>
                  <a:srgbClr val="404040"/>
                </a:solidFill>
                <a:latin typeface="Carlito"/>
                <a:cs typeface="Carlito"/>
                <a:sym typeface="+mn-ea"/>
              </a:rPr>
              <a:t>Stage </a:t>
            </a:r>
            <a:r>
              <a:rPr sz="2200" dirty="0">
                <a:solidFill>
                  <a:srgbClr val="404040"/>
                </a:solidFill>
                <a:latin typeface="Carlito"/>
                <a:cs typeface="Carlito"/>
                <a:sym typeface="+mn-ea"/>
              </a:rPr>
              <a:t>1 landing </a:t>
            </a:r>
            <a:r>
              <a:rPr sz="2200" spc="-25" dirty="0">
                <a:solidFill>
                  <a:srgbClr val="404040"/>
                </a:solidFill>
                <a:latin typeface="Carlito"/>
                <a:cs typeface="Carlito"/>
                <a:sym typeface="+mn-ea"/>
              </a:rPr>
              <a:t>before </a:t>
            </a:r>
            <a:r>
              <a:rPr sz="2200" dirty="0">
                <a:solidFill>
                  <a:srgbClr val="404040"/>
                </a:solidFill>
                <a:latin typeface="Carlito"/>
                <a:cs typeface="Carlito"/>
                <a:sym typeface="+mn-ea"/>
              </a:rPr>
              <a:t>launch </a:t>
            </a:r>
            <a:r>
              <a:rPr sz="2200" spc="-20" dirty="0">
                <a:solidFill>
                  <a:srgbClr val="404040"/>
                </a:solidFill>
                <a:latin typeface="Carlito"/>
                <a:cs typeface="Carlito"/>
                <a:sym typeface="+mn-ea"/>
              </a:rPr>
              <a:t>to </a:t>
            </a:r>
            <a:r>
              <a:rPr sz="2200" spc="-5" dirty="0">
                <a:solidFill>
                  <a:srgbClr val="404040"/>
                </a:solidFill>
                <a:latin typeface="Carlito"/>
                <a:cs typeface="Carlito"/>
                <a:sym typeface="+mn-ea"/>
              </a:rPr>
              <a:t>determine whether </a:t>
            </a:r>
            <a:r>
              <a:rPr sz="2200" dirty="0">
                <a:solidFill>
                  <a:srgbClr val="404040"/>
                </a:solidFill>
                <a:latin typeface="Carlito"/>
                <a:cs typeface="Carlito"/>
                <a:sym typeface="+mn-ea"/>
              </a:rPr>
              <a:t>the launch  </a:t>
            </a:r>
            <a:r>
              <a:rPr sz="2200" spc="-5" dirty="0">
                <a:solidFill>
                  <a:srgbClr val="404040"/>
                </a:solidFill>
                <a:latin typeface="Carlito"/>
                <a:cs typeface="Carlito"/>
                <a:sym typeface="+mn-ea"/>
              </a:rPr>
              <a:t>should be </a:t>
            </a:r>
            <a:r>
              <a:rPr sz="2200" dirty="0">
                <a:solidFill>
                  <a:srgbClr val="404040"/>
                </a:solidFill>
                <a:latin typeface="Carlito"/>
                <a:cs typeface="Carlito"/>
                <a:sym typeface="+mn-ea"/>
              </a:rPr>
              <a:t>made </a:t>
            </a:r>
            <a:r>
              <a:rPr sz="2200" spc="-5" dirty="0">
                <a:solidFill>
                  <a:srgbClr val="404040"/>
                </a:solidFill>
                <a:latin typeface="Carlito"/>
                <a:cs typeface="Carlito"/>
                <a:sym typeface="+mn-ea"/>
              </a:rPr>
              <a:t>or</a:t>
            </a:r>
            <a:r>
              <a:rPr sz="2200" spc="-105" dirty="0">
                <a:solidFill>
                  <a:srgbClr val="404040"/>
                </a:solidFill>
                <a:latin typeface="Carlito"/>
                <a:cs typeface="Carlito"/>
                <a:sym typeface="+mn-ea"/>
              </a:rPr>
              <a:t> </a:t>
            </a:r>
            <a:r>
              <a:rPr sz="2200" spc="-5" dirty="0">
                <a:solidFill>
                  <a:srgbClr val="404040"/>
                </a:solidFill>
                <a:latin typeface="Carlito"/>
                <a:cs typeface="Carlito"/>
                <a:sym typeface="+mn-ea"/>
              </a:rPr>
              <a:t>not</a:t>
            </a:r>
            <a:endParaRPr sz="2200">
              <a:latin typeface="Carlito"/>
              <a:cs typeface="Carlito"/>
            </a:endParaRPr>
          </a:p>
          <a:p>
            <a:pPr marL="195580" marR="5080" indent="-183515">
              <a:lnSpc>
                <a:spcPts val="2200"/>
              </a:lnSpc>
              <a:spcBef>
                <a:spcPts val="605"/>
              </a:spcBef>
              <a:buClr>
                <a:srgbClr val="E28312"/>
              </a:buClr>
              <a:buChar char="◦"/>
              <a:tabLst>
                <a:tab pos="196215" algn="l"/>
              </a:tabLst>
            </a:pPr>
            <a:r>
              <a:rPr sz="2200" spc="-5" dirty="0">
                <a:solidFill>
                  <a:srgbClr val="404040"/>
                </a:solidFill>
                <a:latin typeface="Carlito"/>
                <a:cs typeface="Carlito"/>
                <a:sym typeface="+mn-ea"/>
              </a:rPr>
              <a:t>If possible </a:t>
            </a:r>
            <a:r>
              <a:rPr sz="2200" spc="-20" dirty="0">
                <a:solidFill>
                  <a:srgbClr val="404040"/>
                </a:solidFill>
                <a:latin typeface="Carlito"/>
                <a:cs typeface="Carlito"/>
                <a:sym typeface="+mn-ea"/>
              </a:rPr>
              <a:t>more </a:t>
            </a:r>
            <a:r>
              <a:rPr sz="2200" spc="-25" dirty="0">
                <a:solidFill>
                  <a:srgbClr val="404040"/>
                </a:solidFill>
                <a:latin typeface="Carlito"/>
                <a:cs typeface="Carlito"/>
                <a:sym typeface="+mn-ea"/>
              </a:rPr>
              <a:t>data </a:t>
            </a:r>
            <a:r>
              <a:rPr sz="2200" spc="-5" dirty="0">
                <a:solidFill>
                  <a:srgbClr val="404040"/>
                </a:solidFill>
                <a:latin typeface="Carlito"/>
                <a:cs typeface="Carlito"/>
                <a:sym typeface="+mn-ea"/>
              </a:rPr>
              <a:t>should </a:t>
            </a:r>
            <a:r>
              <a:rPr sz="2200" dirty="0">
                <a:solidFill>
                  <a:srgbClr val="404040"/>
                </a:solidFill>
                <a:latin typeface="Carlito"/>
                <a:cs typeface="Carlito"/>
                <a:sym typeface="+mn-ea"/>
              </a:rPr>
              <a:t>be </a:t>
            </a:r>
            <a:r>
              <a:rPr sz="2200" spc="-5" dirty="0">
                <a:solidFill>
                  <a:srgbClr val="404040"/>
                </a:solidFill>
                <a:latin typeface="Carlito"/>
                <a:cs typeface="Carlito"/>
                <a:sym typeface="+mn-ea"/>
              </a:rPr>
              <a:t>collected </a:t>
            </a:r>
            <a:r>
              <a:rPr sz="2200" spc="-20" dirty="0">
                <a:solidFill>
                  <a:srgbClr val="404040"/>
                </a:solidFill>
                <a:latin typeface="Carlito"/>
                <a:cs typeface="Carlito"/>
                <a:sym typeface="+mn-ea"/>
              </a:rPr>
              <a:t>to </a:t>
            </a:r>
            <a:r>
              <a:rPr sz="2200" spc="-25" dirty="0">
                <a:solidFill>
                  <a:srgbClr val="404040"/>
                </a:solidFill>
                <a:latin typeface="Carlito"/>
                <a:cs typeface="Carlito"/>
                <a:sym typeface="+mn-ea"/>
              </a:rPr>
              <a:t>better </a:t>
            </a:r>
            <a:r>
              <a:rPr sz="2200" spc="-5" dirty="0">
                <a:solidFill>
                  <a:srgbClr val="404040"/>
                </a:solidFill>
                <a:latin typeface="Carlito"/>
                <a:cs typeface="Carlito"/>
                <a:sym typeface="+mn-ea"/>
              </a:rPr>
              <a:t>determine </a:t>
            </a:r>
            <a:r>
              <a:rPr sz="2200" dirty="0">
                <a:solidFill>
                  <a:srgbClr val="404040"/>
                </a:solidFill>
                <a:latin typeface="Carlito"/>
                <a:cs typeface="Carlito"/>
                <a:sym typeface="+mn-ea"/>
              </a:rPr>
              <a:t>the </a:t>
            </a:r>
            <a:r>
              <a:rPr sz="2200" spc="-10" dirty="0">
                <a:solidFill>
                  <a:srgbClr val="404040"/>
                </a:solidFill>
                <a:latin typeface="Carlito"/>
                <a:cs typeface="Carlito"/>
                <a:sym typeface="+mn-ea"/>
              </a:rPr>
              <a:t>best </a:t>
            </a:r>
            <a:r>
              <a:rPr sz="2200" dirty="0">
                <a:solidFill>
                  <a:srgbClr val="404040"/>
                </a:solidFill>
                <a:latin typeface="Carlito"/>
                <a:cs typeface="Carlito"/>
                <a:sym typeface="+mn-ea"/>
              </a:rPr>
              <a:t>machine learning model  and </a:t>
            </a:r>
            <a:r>
              <a:rPr sz="2200" spc="-25" dirty="0">
                <a:solidFill>
                  <a:srgbClr val="404040"/>
                </a:solidFill>
                <a:latin typeface="Carlito"/>
                <a:cs typeface="Carlito"/>
                <a:sym typeface="+mn-ea"/>
              </a:rPr>
              <a:t>improve</a:t>
            </a:r>
            <a:r>
              <a:rPr sz="2200" spc="-30" dirty="0">
                <a:solidFill>
                  <a:srgbClr val="404040"/>
                </a:solidFill>
                <a:latin typeface="Carlito"/>
                <a:cs typeface="Carlito"/>
                <a:sym typeface="+mn-ea"/>
              </a:rPr>
              <a:t> </a:t>
            </a:r>
            <a:r>
              <a:rPr sz="2200" spc="-5" dirty="0">
                <a:solidFill>
                  <a:srgbClr val="404040"/>
                </a:solidFill>
                <a:latin typeface="Carlito"/>
                <a:cs typeface="Carlito"/>
                <a:sym typeface="+mn-ea"/>
              </a:rPr>
              <a:t>accuracy</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lnSpcReduction="20000"/>
          </a:bodyPr>
          <a:lstStyle/>
          <a:p>
            <a:pPr marL="12700">
              <a:lnSpc>
                <a:spcPct val="100000"/>
              </a:lnSpc>
              <a:spcBef>
                <a:spcPts val="1295"/>
              </a:spcBef>
            </a:pPr>
            <a:r>
              <a:rPr sz="2200" u="heavy" dirty="0">
                <a:solidFill>
                  <a:srgbClr val="404040"/>
                </a:solidFill>
                <a:uFill>
                  <a:solidFill>
                    <a:srgbClr val="404040"/>
                  </a:solidFill>
                </a:uFill>
                <a:latin typeface="Carlito"/>
                <a:cs typeface="Carlito"/>
                <a:sym typeface="+mn-ea"/>
              </a:rPr>
              <a:t>GitHub </a:t>
            </a:r>
            <a:r>
              <a:rPr sz="2200" u="heavy" spc="-10" dirty="0">
                <a:solidFill>
                  <a:srgbClr val="404040"/>
                </a:solidFill>
                <a:uFill>
                  <a:solidFill>
                    <a:srgbClr val="404040"/>
                  </a:solidFill>
                </a:uFill>
                <a:latin typeface="Carlito"/>
                <a:cs typeface="Carlito"/>
                <a:sym typeface="+mn-ea"/>
              </a:rPr>
              <a:t>repository</a:t>
            </a:r>
            <a:r>
              <a:rPr sz="2200" u="heavy" spc="-40" dirty="0">
                <a:solidFill>
                  <a:srgbClr val="404040"/>
                </a:solidFill>
                <a:uFill>
                  <a:solidFill>
                    <a:srgbClr val="404040"/>
                  </a:solidFill>
                </a:uFill>
                <a:latin typeface="Carlito"/>
                <a:cs typeface="Carlito"/>
                <a:sym typeface="+mn-ea"/>
              </a:rPr>
              <a:t> </a:t>
            </a:r>
            <a:r>
              <a:rPr sz="2200" u="heavy" spc="-5" dirty="0">
                <a:solidFill>
                  <a:srgbClr val="404040"/>
                </a:solidFill>
                <a:uFill>
                  <a:solidFill>
                    <a:srgbClr val="404040"/>
                  </a:solidFill>
                </a:uFill>
                <a:latin typeface="Carlito"/>
                <a:cs typeface="Carlito"/>
                <a:sym typeface="+mn-ea"/>
              </a:rPr>
              <a:t>url:</a:t>
            </a:r>
            <a:endParaRPr sz="2200" dirty="0">
              <a:latin typeface="Carlito"/>
              <a:cs typeface="Carlito"/>
            </a:endParaRPr>
          </a:p>
          <a:p>
            <a:pPr marL="12700">
              <a:lnSpc>
                <a:spcPct val="100000"/>
              </a:lnSpc>
              <a:spcBef>
                <a:spcPts val="1200"/>
              </a:spcBef>
            </a:pPr>
            <a:r>
              <a:rPr lang="en-IN" sz="2200" u="heavy" spc="-10" dirty="0">
                <a:solidFill>
                  <a:srgbClr val="800080"/>
                </a:solidFill>
                <a:uFill>
                  <a:solidFill>
                    <a:srgbClr val="800080"/>
                  </a:solidFill>
                </a:uFill>
                <a:latin typeface="Carlito"/>
                <a:cs typeface="Carlito"/>
                <a:sym typeface="+mn-ea"/>
                <a:hlinkClick r:id="rId2"/>
              </a:rPr>
              <a:t>https://github.com/navassherif98/IBM_Data_Science_Professional_Certification</a:t>
            </a:r>
            <a:endParaRPr sz="2200" dirty="0">
              <a:latin typeface="Carlito"/>
              <a:cs typeface="Carlito"/>
            </a:endParaRPr>
          </a:p>
          <a:p>
            <a:pPr>
              <a:lnSpc>
                <a:spcPct val="100000"/>
              </a:lnSpc>
              <a:spcBef>
                <a:spcPts val="40"/>
              </a:spcBef>
            </a:pPr>
            <a:endParaRPr sz="2200" dirty="0">
              <a:latin typeface="Carlito"/>
              <a:cs typeface="Carlito"/>
            </a:endParaRPr>
          </a:p>
          <a:p>
            <a:pPr marL="12700">
              <a:lnSpc>
                <a:spcPct val="100000"/>
              </a:lnSpc>
              <a:spcBef>
                <a:spcPts val="5"/>
              </a:spcBef>
            </a:pPr>
            <a:r>
              <a:rPr sz="2200" u="heavy" spc="-5" dirty="0">
                <a:solidFill>
                  <a:srgbClr val="404040"/>
                </a:solidFill>
                <a:uFill>
                  <a:solidFill>
                    <a:srgbClr val="404040"/>
                  </a:solidFill>
                </a:uFill>
                <a:latin typeface="Carlito"/>
                <a:cs typeface="Carlito"/>
                <a:sym typeface="+mn-ea"/>
              </a:rPr>
              <a:t>Instructor</a:t>
            </a:r>
            <a:r>
              <a:rPr lang="en-IN" sz="2200" u="heavy" spc="-5" dirty="0">
                <a:solidFill>
                  <a:srgbClr val="404040"/>
                </a:solidFill>
                <a:uFill>
                  <a:solidFill>
                    <a:srgbClr val="404040"/>
                  </a:solidFill>
                </a:uFill>
                <a:latin typeface="Carlito"/>
                <a:cs typeface="Carlito"/>
                <a:sym typeface="+mn-ea"/>
              </a:rPr>
              <a:t>s</a:t>
            </a:r>
            <a:r>
              <a:rPr sz="2200" u="heavy" spc="-5" dirty="0">
                <a:solidFill>
                  <a:srgbClr val="404040"/>
                </a:solidFill>
                <a:uFill>
                  <a:solidFill>
                    <a:srgbClr val="404040"/>
                  </a:solidFill>
                </a:uFill>
                <a:latin typeface="Carlito"/>
                <a:cs typeface="Carlito"/>
                <a:sym typeface="+mn-ea"/>
              </a:rPr>
              <a:t>:</a:t>
            </a:r>
            <a:endParaRPr sz="2200" dirty="0">
              <a:latin typeface="Carlito"/>
              <a:cs typeface="Carlito"/>
            </a:endParaRPr>
          </a:p>
          <a:p>
            <a:pPr algn="l"/>
            <a:r>
              <a:rPr lang="en-IN" sz="2200" b="1" dirty="0">
                <a:solidFill>
                  <a:srgbClr val="24292F"/>
                </a:solidFill>
                <a:effectLst/>
                <a:latin typeface="-apple-system"/>
                <a:sym typeface="+mn-ea"/>
              </a:rPr>
              <a:t>Instructors: </a:t>
            </a:r>
            <a:r>
              <a:rPr lang="en-IN" sz="2200" b="1" dirty="0" err="1">
                <a:solidFill>
                  <a:srgbClr val="24292F"/>
                </a:solidFill>
                <a:effectLst/>
                <a:latin typeface="-apple-system"/>
                <a:sym typeface="+mn-ea"/>
              </a:rPr>
              <a:t>Rav</a:t>
            </a:r>
            <a:r>
              <a:rPr lang="en-IN" sz="2200" b="1" dirty="0">
                <a:solidFill>
                  <a:srgbClr val="24292F"/>
                </a:solidFill>
                <a:effectLst/>
                <a:latin typeface="-apple-system"/>
                <a:sym typeface="+mn-ea"/>
              </a:rPr>
              <a:t> Ahuja, Alex </a:t>
            </a:r>
            <a:r>
              <a:rPr lang="en-IN" sz="2200" b="1" dirty="0" err="1">
                <a:solidFill>
                  <a:srgbClr val="24292F"/>
                </a:solidFill>
                <a:effectLst/>
                <a:latin typeface="-apple-system"/>
                <a:sym typeface="+mn-ea"/>
              </a:rPr>
              <a:t>Aklson</a:t>
            </a:r>
            <a:r>
              <a:rPr lang="en-IN" sz="2200" b="1" dirty="0">
                <a:solidFill>
                  <a:srgbClr val="24292F"/>
                </a:solidFill>
                <a:effectLst/>
                <a:latin typeface="-apple-system"/>
                <a:sym typeface="+mn-ea"/>
              </a:rPr>
              <a:t>, </a:t>
            </a:r>
            <a:r>
              <a:rPr lang="en-IN" sz="2200" b="1" dirty="0" err="1">
                <a:solidFill>
                  <a:srgbClr val="24292F"/>
                </a:solidFill>
                <a:effectLst/>
                <a:latin typeface="-apple-system"/>
                <a:sym typeface="+mn-ea"/>
              </a:rPr>
              <a:t>Aije</a:t>
            </a:r>
            <a:r>
              <a:rPr lang="en-IN" sz="2200" b="1" dirty="0">
                <a:solidFill>
                  <a:srgbClr val="24292F"/>
                </a:solidFill>
                <a:effectLst/>
                <a:latin typeface="-apple-system"/>
                <a:sym typeface="+mn-ea"/>
              </a:rPr>
              <a:t> </a:t>
            </a:r>
            <a:r>
              <a:rPr lang="en-IN" sz="2200" b="1" dirty="0" err="1">
                <a:solidFill>
                  <a:srgbClr val="24292F"/>
                </a:solidFill>
                <a:effectLst/>
                <a:latin typeface="-apple-system"/>
                <a:sym typeface="+mn-ea"/>
              </a:rPr>
              <a:t>Egwaikhide</a:t>
            </a:r>
            <a:r>
              <a:rPr lang="en-IN" sz="2200" b="1" dirty="0">
                <a:solidFill>
                  <a:srgbClr val="24292F"/>
                </a:solidFill>
                <a:effectLst/>
                <a:latin typeface="-apple-system"/>
                <a:sym typeface="+mn-ea"/>
              </a:rPr>
              <a:t>, Svetlana Levitan, Romeo </a:t>
            </a:r>
            <a:r>
              <a:rPr lang="en-IN" sz="2200" b="1" dirty="0" err="1">
                <a:solidFill>
                  <a:srgbClr val="24292F"/>
                </a:solidFill>
                <a:effectLst/>
                <a:latin typeface="-apple-system"/>
                <a:sym typeface="+mn-ea"/>
              </a:rPr>
              <a:t>Kienzler</a:t>
            </a:r>
            <a:r>
              <a:rPr lang="en-IN" sz="2200" b="1" dirty="0">
                <a:solidFill>
                  <a:srgbClr val="24292F"/>
                </a:solidFill>
                <a:effectLst/>
                <a:latin typeface="-apple-system"/>
                <a:sym typeface="+mn-ea"/>
              </a:rPr>
              <a:t>, </a:t>
            </a:r>
            <a:r>
              <a:rPr lang="en-IN" sz="2200" b="1" dirty="0" err="1">
                <a:solidFill>
                  <a:srgbClr val="24292F"/>
                </a:solidFill>
                <a:effectLst/>
                <a:latin typeface="-apple-system"/>
                <a:sym typeface="+mn-ea"/>
              </a:rPr>
              <a:t>Polong</a:t>
            </a:r>
            <a:r>
              <a:rPr lang="en-IN" sz="2200" b="1" dirty="0">
                <a:solidFill>
                  <a:srgbClr val="24292F"/>
                </a:solidFill>
                <a:effectLst/>
                <a:latin typeface="-apple-system"/>
                <a:sym typeface="+mn-ea"/>
              </a:rPr>
              <a:t> Lin, Joseph </a:t>
            </a:r>
            <a:r>
              <a:rPr lang="en-IN" sz="2200" b="1" dirty="0" err="1">
                <a:solidFill>
                  <a:srgbClr val="24292F"/>
                </a:solidFill>
                <a:effectLst/>
                <a:latin typeface="-apple-system"/>
                <a:sym typeface="+mn-ea"/>
              </a:rPr>
              <a:t>Santarcangelo</a:t>
            </a:r>
            <a:r>
              <a:rPr lang="en-IN" sz="2200" b="1" dirty="0">
                <a:solidFill>
                  <a:srgbClr val="24292F"/>
                </a:solidFill>
                <a:effectLst/>
                <a:latin typeface="-apple-system"/>
                <a:sym typeface="+mn-ea"/>
              </a:rPr>
              <a:t>, Azim </a:t>
            </a:r>
            <a:r>
              <a:rPr lang="en-IN" sz="2200" b="1" dirty="0" err="1">
                <a:solidFill>
                  <a:srgbClr val="24292F"/>
                </a:solidFill>
                <a:effectLst/>
                <a:latin typeface="-apple-system"/>
                <a:sym typeface="+mn-ea"/>
              </a:rPr>
              <a:t>Hirjani</a:t>
            </a:r>
            <a:r>
              <a:rPr lang="en-IN" sz="2200" b="1" dirty="0">
                <a:solidFill>
                  <a:srgbClr val="24292F"/>
                </a:solidFill>
                <a:effectLst/>
                <a:latin typeface="-apple-system"/>
                <a:sym typeface="+mn-ea"/>
              </a:rPr>
              <a:t>, </a:t>
            </a:r>
            <a:r>
              <a:rPr lang="en-IN" sz="2200" b="1" dirty="0" err="1">
                <a:solidFill>
                  <a:srgbClr val="24292F"/>
                </a:solidFill>
                <a:effectLst/>
                <a:latin typeface="-apple-system"/>
                <a:sym typeface="+mn-ea"/>
              </a:rPr>
              <a:t>Hima</a:t>
            </a:r>
            <a:r>
              <a:rPr lang="en-IN" sz="2200" b="1" dirty="0">
                <a:solidFill>
                  <a:srgbClr val="24292F"/>
                </a:solidFill>
                <a:effectLst/>
                <a:latin typeface="-apple-system"/>
                <a:sym typeface="+mn-ea"/>
              </a:rPr>
              <a:t> Vasudevan, </a:t>
            </a:r>
            <a:r>
              <a:rPr lang="en-IN" sz="2200" b="1" dirty="0" err="1">
                <a:solidFill>
                  <a:srgbClr val="24292F"/>
                </a:solidFill>
                <a:effectLst/>
                <a:latin typeface="-apple-system"/>
                <a:sym typeface="+mn-ea"/>
              </a:rPr>
              <a:t>Saishruthi</a:t>
            </a:r>
            <a:r>
              <a:rPr lang="en-IN" sz="2200" b="1" dirty="0">
                <a:solidFill>
                  <a:srgbClr val="24292F"/>
                </a:solidFill>
                <a:effectLst/>
                <a:latin typeface="-apple-system"/>
                <a:sym typeface="+mn-ea"/>
              </a:rPr>
              <a:t> Swaminathan, Saeed </a:t>
            </a:r>
            <a:r>
              <a:rPr lang="en-IN" sz="2200" b="1" dirty="0" err="1">
                <a:solidFill>
                  <a:srgbClr val="24292F"/>
                </a:solidFill>
                <a:effectLst/>
                <a:latin typeface="-apple-system"/>
                <a:sym typeface="+mn-ea"/>
              </a:rPr>
              <a:t>Aghabozorgi</a:t>
            </a:r>
            <a:r>
              <a:rPr lang="en-IN" sz="2200" b="1" dirty="0">
                <a:solidFill>
                  <a:srgbClr val="24292F"/>
                </a:solidFill>
                <a:effectLst/>
                <a:latin typeface="-apple-system"/>
                <a:sym typeface="+mn-ea"/>
              </a:rPr>
              <a:t>, Yan Luo</a:t>
            </a:r>
            <a:endParaRPr lang="en-IN" sz="2200" b="1" i="0" dirty="0">
              <a:solidFill>
                <a:srgbClr val="24292F"/>
              </a:solidFill>
              <a:effectLst/>
              <a:latin typeface="-apple-system"/>
            </a:endParaRPr>
          </a:p>
          <a:p>
            <a:pPr>
              <a:lnSpc>
                <a:spcPct val="100000"/>
              </a:lnSpc>
            </a:pPr>
            <a:endParaRPr sz="2200" dirty="0">
              <a:latin typeface="Carlito"/>
              <a:cs typeface="Carlito"/>
            </a:endParaRPr>
          </a:p>
          <a:p>
            <a:pPr>
              <a:lnSpc>
                <a:spcPct val="100000"/>
              </a:lnSpc>
              <a:spcBef>
                <a:spcPts val="40"/>
              </a:spcBef>
            </a:pPr>
            <a:endParaRPr sz="2200" dirty="0">
              <a:latin typeface="Carlito"/>
              <a:cs typeface="Carlito"/>
            </a:endParaRPr>
          </a:p>
          <a:p>
            <a:pPr marL="12700">
              <a:lnSpc>
                <a:spcPct val="100000"/>
              </a:lnSpc>
              <a:spcBef>
                <a:spcPts val="5"/>
              </a:spcBef>
            </a:pPr>
            <a:r>
              <a:rPr sz="2200" u="heavy" dirty="0">
                <a:solidFill>
                  <a:srgbClr val="404040"/>
                </a:solidFill>
                <a:uFill>
                  <a:solidFill>
                    <a:srgbClr val="404040"/>
                  </a:solidFill>
                </a:uFill>
                <a:latin typeface="Carlito"/>
                <a:cs typeface="Carlito"/>
                <a:sym typeface="+mn-ea"/>
              </a:rPr>
              <a:t>Special </a:t>
            </a:r>
            <a:r>
              <a:rPr sz="2200" u="heavy" spc="-15" dirty="0">
                <a:solidFill>
                  <a:srgbClr val="404040"/>
                </a:solidFill>
                <a:uFill>
                  <a:solidFill>
                    <a:srgbClr val="404040"/>
                  </a:solidFill>
                </a:uFill>
                <a:latin typeface="Carlito"/>
                <a:cs typeface="Carlito"/>
                <a:sym typeface="+mn-ea"/>
              </a:rPr>
              <a:t>Thanks </a:t>
            </a:r>
            <a:r>
              <a:rPr sz="2200" u="heavy" spc="-20" dirty="0">
                <a:solidFill>
                  <a:srgbClr val="404040"/>
                </a:solidFill>
                <a:uFill>
                  <a:solidFill>
                    <a:srgbClr val="404040"/>
                  </a:solidFill>
                </a:uFill>
                <a:latin typeface="Carlito"/>
                <a:cs typeface="Carlito"/>
                <a:sym typeface="+mn-ea"/>
              </a:rPr>
              <a:t>to </a:t>
            </a:r>
            <a:r>
              <a:rPr sz="2200" u="heavy" dirty="0">
                <a:solidFill>
                  <a:srgbClr val="404040"/>
                </a:solidFill>
                <a:uFill>
                  <a:solidFill>
                    <a:srgbClr val="404040"/>
                  </a:solidFill>
                </a:uFill>
                <a:latin typeface="Carlito"/>
                <a:cs typeface="Carlito"/>
                <a:sym typeface="+mn-ea"/>
              </a:rPr>
              <a:t>All </a:t>
            </a:r>
            <a:r>
              <a:rPr sz="2200" u="heavy" spc="-20" dirty="0">
                <a:solidFill>
                  <a:srgbClr val="404040"/>
                </a:solidFill>
                <a:uFill>
                  <a:solidFill>
                    <a:srgbClr val="404040"/>
                  </a:solidFill>
                </a:uFill>
                <a:latin typeface="Carlito"/>
                <a:cs typeface="Carlito"/>
                <a:sym typeface="+mn-ea"/>
              </a:rPr>
              <a:t>Instructors:</a:t>
            </a:r>
            <a:endParaRPr sz="2200" dirty="0">
              <a:latin typeface="Carlito"/>
              <a:cs typeface="Carlito"/>
            </a:endParaRPr>
          </a:p>
          <a:p>
            <a:pPr marL="12700">
              <a:lnSpc>
                <a:spcPct val="100000"/>
              </a:lnSpc>
              <a:spcBef>
                <a:spcPts val="1200"/>
              </a:spcBef>
            </a:pPr>
            <a:r>
              <a:rPr sz="2200" u="heavy" spc="-20" dirty="0">
                <a:solidFill>
                  <a:srgbClr val="800080"/>
                </a:solidFill>
                <a:uFill>
                  <a:solidFill>
                    <a:srgbClr val="2996E1"/>
                  </a:solidFill>
                </a:uFill>
                <a:latin typeface="Carlito"/>
                <a:cs typeface="Carlito"/>
                <a:sym typeface="+mn-ea"/>
                <a:hlinkClick r:id="rId3"/>
              </a:rPr>
              <a:t>https://www.coursera.org/professional-certificates/ibm-data-science?#instructors</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241300" indent="-229235">
              <a:lnSpc>
                <a:spcPct val="100000"/>
              </a:lnSpc>
              <a:spcBef>
                <a:spcPts val="485"/>
              </a:spcBef>
              <a:buFont typeface="Arial" panose="020B0604020202020204"/>
              <a:buChar char="•"/>
              <a:tabLst>
                <a:tab pos="240665" algn="l"/>
                <a:tab pos="241935" algn="l"/>
              </a:tabLst>
            </a:pPr>
            <a:r>
              <a:rPr sz="8800" spc="-35" dirty="0">
                <a:solidFill>
                  <a:schemeClr val="tx1"/>
                </a:solidFill>
                <a:latin typeface="Carlito"/>
                <a:cs typeface="Carlito"/>
                <a:sym typeface="+mn-ea"/>
              </a:rPr>
              <a:t>Data </a:t>
            </a:r>
            <a:r>
              <a:rPr sz="8800" spc="-20" dirty="0">
                <a:solidFill>
                  <a:schemeClr val="tx1"/>
                </a:solidFill>
                <a:latin typeface="Carlito"/>
                <a:cs typeface="Carlito"/>
                <a:sym typeface="+mn-ea"/>
              </a:rPr>
              <a:t>collection</a:t>
            </a:r>
            <a:r>
              <a:rPr sz="8800" spc="15" dirty="0">
                <a:solidFill>
                  <a:schemeClr val="tx1"/>
                </a:solidFill>
                <a:latin typeface="Carlito"/>
                <a:cs typeface="Carlito"/>
                <a:sym typeface="+mn-ea"/>
              </a:rPr>
              <a:t> </a:t>
            </a:r>
            <a:r>
              <a:rPr sz="8800" spc="-5" dirty="0">
                <a:solidFill>
                  <a:schemeClr val="tx1"/>
                </a:solidFill>
                <a:latin typeface="Carlito"/>
                <a:cs typeface="Carlito"/>
                <a:sym typeface="+mn-ea"/>
              </a:rPr>
              <a:t>methodology:</a:t>
            </a:r>
            <a:endParaRPr sz="8800">
              <a:solidFill>
                <a:schemeClr val="tx1"/>
              </a:solidFill>
              <a:latin typeface="Carlito"/>
              <a:cs typeface="Carlito"/>
            </a:endParaRPr>
          </a:p>
          <a:p>
            <a:pPr marL="698500" lvl="1" indent="-229235">
              <a:lnSpc>
                <a:spcPct val="100000"/>
              </a:lnSpc>
              <a:spcBef>
                <a:spcPts val="315"/>
              </a:spcBef>
              <a:buFont typeface="Arial" panose="020B0604020202020204"/>
              <a:buChar char="•"/>
              <a:tabLst>
                <a:tab pos="697865" algn="l"/>
                <a:tab pos="699135" algn="l"/>
              </a:tabLst>
            </a:pPr>
            <a:r>
              <a:rPr sz="8800" spc="-5" dirty="0">
                <a:solidFill>
                  <a:schemeClr val="tx1"/>
                </a:solidFill>
                <a:latin typeface="Carlito"/>
                <a:cs typeface="Carlito"/>
                <a:sym typeface="+mn-ea"/>
              </a:rPr>
              <a:t>Combined </a:t>
            </a:r>
            <a:r>
              <a:rPr sz="8800" spc="-20" dirty="0">
                <a:solidFill>
                  <a:schemeClr val="tx1"/>
                </a:solidFill>
                <a:latin typeface="Carlito"/>
                <a:cs typeface="Carlito"/>
                <a:sym typeface="+mn-ea"/>
              </a:rPr>
              <a:t>data from </a:t>
            </a:r>
            <a:r>
              <a:rPr sz="8800" spc="-5" dirty="0">
                <a:solidFill>
                  <a:schemeClr val="tx1"/>
                </a:solidFill>
                <a:latin typeface="Carlito"/>
                <a:cs typeface="Carlito"/>
                <a:sym typeface="+mn-ea"/>
              </a:rPr>
              <a:t>SpaceX public </a:t>
            </a:r>
            <a:r>
              <a:rPr sz="8800" dirty="0">
                <a:solidFill>
                  <a:schemeClr val="tx1"/>
                </a:solidFill>
                <a:latin typeface="Carlito"/>
                <a:cs typeface="Carlito"/>
                <a:sym typeface="+mn-ea"/>
              </a:rPr>
              <a:t>API and </a:t>
            </a:r>
            <a:r>
              <a:rPr sz="8800" spc="-5" dirty="0">
                <a:solidFill>
                  <a:schemeClr val="tx1"/>
                </a:solidFill>
                <a:latin typeface="Carlito"/>
                <a:cs typeface="Carlito"/>
                <a:sym typeface="+mn-ea"/>
              </a:rPr>
              <a:t>SpaceX Wikipedia</a:t>
            </a:r>
            <a:r>
              <a:rPr sz="8800" spc="15" dirty="0">
                <a:solidFill>
                  <a:schemeClr val="tx1"/>
                </a:solidFill>
                <a:latin typeface="Carlito"/>
                <a:cs typeface="Carlito"/>
                <a:sym typeface="+mn-ea"/>
              </a:rPr>
              <a:t> </a:t>
            </a:r>
            <a:r>
              <a:rPr sz="8800" spc="-5" dirty="0">
                <a:solidFill>
                  <a:schemeClr val="tx1"/>
                </a:solidFill>
                <a:latin typeface="Carlito"/>
                <a:cs typeface="Carlito"/>
                <a:sym typeface="+mn-ea"/>
              </a:rPr>
              <a:t>page</a:t>
            </a:r>
            <a:endParaRPr sz="8800">
              <a:solidFill>
                <a:schemeClr val="tx1"/>
              </a:solidFill>
              <a:latin typeface="Carlito"/>
              <a:cs typeface="Carlito"/>
            </a:endParaRPr>
          </a:p>
          <a:p>
            <a:pPr marL="241300" indent="-229235">
              <a:lnSpc>
                <a:spcPct val="100000"/>
              </a:lnSpc>
              <a:spcBef>
                <a:spcPts val="1485"/>
              </a:spcBef>
              <a:buFont typeface="Arial" panose="020B0604020202020204"/>
              <a:buChar char="•"/>
              <a:tabLst>
                <a:tab pos="240665" algn="l"/>
                <a:tab pos="241935" algn="l"/>
              </a:tabLst>
            </a:pPr>
            <a:r>
              <a:rPr sz="8800" spc="-40" dirty="0">
                <a:solidFill>
                  <a:schemeClr val="tx1"/>
                </a:solidFill>
                <a:latin typeface="Carlito"/>
                <a:cs typeface="Carlito"/>
                <a:sym typeface="+mn-ea"/>
              </a:rPr>
              <a:t>Perform </a:t>
            </a:r>
            <a:r>
              <a:rPr sz="8800" spc="-35" dirty="0">
                <a:solidFill>
                  <a:schemeClr val="tx1"/>
                </a:solidFill>
                <a:latin typeface="Carlito"/>
                <a:cs typeface="Carlito"/>
                <a:sym typeface="+mn-ea"/>
              </a:rPr>
              <a:t>data</a:t>
            </a:r>
            <a:r>
              <a:rPr sz="8800" spc="35" dirty="0">
                <a:solidFill>
                  <a:schemeClr val="tx1"/>
                </a:solidFill>
                <a:latin typeface="Carlito"/>
                <a:cs typeface="Carlito"/>
                <a:sym typeface="+mn-ea"/>
              </a:rPr>
              <a:t> </a:t>
            </a:r>
            <a:r>
              <a:rPr sz="8800" spc="-20" dirty="0">
                <a:solidFill>
                  <a:schemeClr val="tx1"/>
                </a:solidFill>
                <a:latin typeface="Carlito"/>
                <a:cs typeface="Carlito"/>
                <a:sym typeface="+mn-ea"/>
              </a:rPr>
              <a:t>wrangling</a:t>
            </a:r>
            <a:endParaRPr sz="8800">
              <a:solidFill>
                <a:schemeClr val="tx1"/>
              </a:solidFill>
              <a:latin typeface="Carlito"/>
              <a:cs typeface="Carlito"/>
            </a:endParaRPr>
          </a:p>
          <a:p>
            <a:pPr marL="698500" lvl="1" indent="-229235">
              <a:lnSpc>
                <a:spcPct val="100000"/>
              </a:lnSpc>
              <a:spcBef>
                <a:spcPts val="315"/>
              </a:spcBef>
              <a:buFont typeface="Arial" panose="020B0604020202020204"/>
              <a:buChar char="•"/>
              <a:tabLst>
                <a:tab pos="697865" algn="l"/>
                <a:tab pos="699135" algn="l"/>
              </a:tabLst>
            </a:pPr>
            <a:r>
              <a:rPr sz="8800" spc="-5" dirty="0">
                <a:solidFill>
                  <a:schemeClr val="tx1"/>
                </a:solidFill>
                <a:latin typeface="Carlito"/>
                <a:cs typeface="Carlito"/>
                <a:sym typeface="+mn-ea"/>
              </a:rPr>
              <a:t>Classifying true landings </a:t>
            </a:r>
            <a:r>
              <a:rPr sz="8800" dirty="0">
                <a:solidFill>
                  <a:schemeClr val="tx1"/>
                </a:solidFill>
                <a:latin typeface="Carlito"/>
                <a:cs typeface="Carlito"/>
                <a:sym typeface="+mn-ea"/>
              </a:rPr>
              <a:t>as </a:t>
            </a:r>
            <a:r>
              <a:rPr sz="8800" spc="-5" dirty="0">
                <a:solidFill>
                  <a:schemeClr val="tx1"/>
                </a:solidFill>
                <a:latin typeface="Carlito"/>
                <a:cs typeface="Carlito"/>
                <a:sym typeface="+mn-ea"/>
              </a:rPr>
              <a:t>successful </a:t>
            </a:r>
            <a:r>
              <a:rPr sz="8800" dirty="0">
                <a:solidFill>
                  <a:schemeClr val="tx1"/>
                </a:solidFill>
                <a:latin typeface="Carlito"/>
                <a:cs typeface="Carlito"/>
                <a:sym typeface="+mn-ea"/>
              </a:rPr>
              <a:t>and </a:t>
            </a:r>
            <a:r>
              <a:rPr sz="8800" spc="-10" dirty="0">
                <a:solidFill>
                  <a:schemeClr val="tx1"/>
                </a:solidFill>
                <a:latin typeface="Carlito"/>
                <a:cs typeface="Carlito"/>
                <a:sym typeface="+mn-ea"/>
              </a:rPr>
              <a:t>unsuccessful</a:t>
            </a:r>
            <a:r>
              <a:rPr sz="8800" spc="-50" dirty="0">
                <a:solidFill>
                  <a:schemeClr val="tx1"/>
                </a:solidFill>
                <a:latin typeface="Carlito"/>
                <a:cs typeface="Carlito"/>
                <a:sym typeface="+mn-ea"/>
              </a:rPr>
              <a:t> </a:t>
            </a:r>
            <a:r>
              <a:rPr sz="8800" spc="-5" dirty="0">
                <a:solidFill>
                  <a:schemeClr val="tx1"/>
                </a:solidFill>
                <a:latin typeface="Carlito"/>
                <a:cs typeface="Carlito"/>
                <a:sym typeface="+mn-ea"/>
              </a:rPr>
              <a:t>otherwise</a:t>
            </a:r>
            <a:endParaRPr sz="8800">
              <a:solidFill>
                <a:schemeClr val="tx1"/>
              </a:solidFill>
              <a:latin typeface="Carlito"/>
              <a:cs typeface="Carlito"/>
            </a:endParaRPr>
          </a:p>
          <a:p>
            <a:pPr marL="241300" indent="-229235">
              <a:lnSpc>
                <a:spcPct val="100000"/>
              </a:lnSpc>
              <a:spcBef>
                <a:spcPts val="680"/>
              </a:spcBef>
              <a:buFont typeface="Arial" panose="020B0604020202020204"/>
              <a:buChar char="•"/>
              <a:tabLst>
                <a:tab pos="240665" algn="l"/>
                <a:tab pos="241935" algn="l"/>
              </a:tabLst>
            </a:pPr>
            <a:r>
              <a:rPr sz="8800" spc="-40" dirty="0">
                <a:solidFill>
                  <a:schemeClr val="tx1"/>
                </a:solidFill>
                <a:latin typeface="Carlito"/>
                <a:cs typeface="Carlito"/>
                <a:sym typeface="+mn-ea"/>
              </a:rPr>
              <a:t>Perform </a:t>
            </a:r>
            <a:r>
              <a:rPr sz="8800" spc="-25" dirty="0">
                <a:solidFill>
                  <a:schemeClr val="tx1"/>
                </a:solidFill>
                <a:latin typeface="Carlito"/>
                <a:cs typeface="Carlito"/>
                <a:sym typeface="+mn-ea"/>
              </a:rPr>
              <a:t>exploratory </a:t>
            </a:r>
            <a:r>
              <a:rPr sz="8800" spc="-35" dirty="0">
                <a:solidFill>
                  <a:schemeClr val="tx1"/>
                </a:solidFill>
                <a:latin typeface="Carlito"/>
                <a:cs typeface="Carlito"/>
                <a:sym typeface="+mn-ea"/>
              </a:rPr>
              <a:t>data </a:t>
            </a:r>
            <a:r>
              <a:rPr sz="8800" spc="-20" dirty="0">
                <a:solidFill>
                  <a:schemeClr val="tx1"/>
                </a:solidFill>
                <a:latin typeface="Carlito"/>
                <a:cs typeface="Carlito"/>
                <a:sym typeface="+mn-ea"/>
              </a:rPr>
              <a:t>analysis </a:t>
            </a:r>
            <a:r>
              <a:rPr sz="8800" spc="-25" dirty="0">
                <a:solidFill>
                  <a:schemeClr val="tx1"/>
                </a:solidFill>
                <a:latin typeface="Carlito"/>
                <a:cs typeface="Carlito"/>
                <a:sym typeface="+mn-ea"/>
              </a:rPr>
              <a:t>(EDA) </a:t>
            </a:r>
            <a:r>
              <a:rPr sz="8800" spc="-15" dirty="0">
                <a:solidFill>
                  <a:schemeClr val="tx1"/>
                </a:solidFill>
                <a:latin typeface="Carlito"/>
                <a:cs typeface="Carlito"/>
                <a:sym typeface="+mn-ea"/>
              </a:rPr>
              <a:t>using </a:t>
            </a:r>
            <a:r>
              <a:rPr sz="8800" spc="-20" dirty="0">
                <a:solidFill>
                  <a:schemeClr val="tx1"/>
                </a:solidFill>
                <a:latin typeface="Carlito"/>
                <a:cs typeface="Carlito"/>
                <a:sym typeface="+mn-ea"/>
              </a:rPr>
              <a:t>visualization </a:t>
            </a:r>
            <a:r>
              <a:rPr sz="8800" spc="-5" dirty="0">
                <a:solidFill>
                  <a:schemeClr val="tx1"/>
                </a:solidFill>
                <a:latin typeface="Carlito"/>
                <a:cs typeface="Carlito"/>
                <a:sym typeface="+mn-ea"/>
              </a:rPr>
              <a:t>and</a:t>
            </a:r>
            <a:r>
              <a:rPr sz="8800" spc="155" dirty="0">
                <a:solidFill>
                  <a:schemeClr val="tx1"/>
                </a:solidFill>
                <a:latin typeface="Carlito"/>
                <a:cs typeface="Carlito"/>
                <a:sym typeface="+mn-ea"/>
              </a:rPr>
              <a:t> </a:t>
            </a:r>
            <a:r>
              <a:rPr sz="8800" spc="-15" dirty="0">
                <a:solidFill>
                  <a:schemeClr val="tx1"/>
                </a:solidFill>
                <a:latin typeface="Carlito"/>
                <a:cs typeface="Carlito"/>
                <a:sym typeface="+mn-ea"/>
              </a:rPr>
              <a:t>SQL</a:t>
            </a:r>
            <a:endParaRPr sz="8800">
              <a:solidFill>
                <a:schemeClr val="tx1"/>
              </a:solidFill>
              <a:latin typeface="Carlito"/>
              <a:cs typeface="Carlito"/>
            </a:endParaRPr>
          </a:p>
          <a:p>
            <a:pPr marL="241300" indent="-229235">
              <a:lnSpc>
                <a:spcPct val="100000"/>
              </a:lnSpc>
              <a:spcBef>
                <a:spcPts val="5"/>
              </a:spcBef>
              <a:buFont typeface="Arial" panose="020B0604020202020204"/>
              <a:buChar char="•"/>
              <a:tabLst>
                <a:tab pos="240665" algn="l"/>
                <a:tab pos="241935" algn="l"/>
              </a:tabLst>
            </a:pPr>
            <a:r>
              <a:rPr sz="8800" spc="-40" dirty="0">
                <a:solidFill>
                  <a:schemeClr val="tx1"/>
                </a:solidFill>
                <a:latin typeface="Carlito"/>
                <a:cs typeface="Carlito"/>
                <a:sym typeface="+mn-ea"/>
              </a:rPr>
              <a:t>Perform </a:t>
            </a:r>
            <a:r>
              <a:rPr sz="8800" spc="-30" dirty="0">
                <a:solidFill>
                  <a:schemeClr val="tx1"/>
                </a:solidFill>
                <a:latin typeface="Carlito"/>
                <a:cs typeface="Carlito"/>
                <a:sym typeface="+mn-ea"/>
              </a:rPr>
              <a:t>interactive </a:t>
            </a:r>
            <a:r>
              <a:rPr sz="8800" spc="-5" dirty="0">
                <a:solidFill>
                  <a:schemeClr val="tx1"/>
                </a:solidFill>
                <a:latin typeface="Carlito"/>
                <a:cs typeface="Carlito"/>
                <a:sym typeface="+mn-ea"/>
              </a:rPr>
              <a:t>visual analytics </a:t>
            </a:r>
            <a:r>
              <a:rPr sz="8800" spc="-15" dirty="0">
                <a:solidFill>
                  <a:schemeClr val="tx1"/>
                </a:solidFill>
                <a:latin typeface="Carlito"/>
                <a:cs typeface="Carlito"/>
                <a:sym typeface="+mn-ea"/>
              </a:rPr>
              <a:t>using </a:t>
            </a:r>
            <a:r>
              <a:rPr sz="8800" spc="-20" dirty="0">
                <a:solidFill>
                  <a:schemeClr val="tx1"/>
                </a:solidFill>
                <a:latin typeface="Carlito"/>
                <a:cs typeface="Carlito"/>
                <a:sym typeface="+mn-ea"/>
              </a:rPr>
              <a:t>Folium </a:t>
            </a:r>
            <a:r>
              <a:rPr sz="8800" spc="-5" dirty="0">
                <a:solidFill>
                  <a:schemeClr val="tx1"/>
                </a:solidFill>
                <a:latin typeface="Carlito"/>
                <a:cs typeface="Carlito"/>
                <a:sym typeface="+mn-ea"/>
              </a:rPr>
              <a:t>and Plotly</a:t>
            </a:r>
            <a:r>
              <a:rPr sz="8800" spc="10" dirty="0">
                <a:solidFill>
                  <a:schemeClr val="tx1"/>
                </a:solidFill>
                <a:latin typeface="Carlito"/>
                <a:cs typeface="Carlito"/>
                <a:sym typeface="+mn-ea"/>
              </a:rPr>
              <a:t> </a:t>
            </a:r>
            <a:r>
              <a:rPr sz="8800" spc="-5" dirty="0">
                <a:solidFill>
                  <a:schemeClr val="tx1"/>
                </a:solidFill>
                <a:latin typeface="Carlito"/>
                <a:cs typeface="Carlito"/>
                <a:sym typeface="+mn-ea"/>
              </a:rPr>
              <a:t>Dash</a:t>
            </a:r>
            <a:endParaRPr sz="8800">
              <a:solidFill>
                <a:schemeClr val="tx1"/>
              </a:solidFill>
              <a:latin typeface="Carlito"/>
              <a:cs typeface="Carlito"/>
            </a:endParaRPr>
          </a:p>
          <a:p>
            <a:pPr marL="241300" indent="-229235">
              <a:lnSpc>
                <a:spcPct val="100000"/>
              </a:lnSpc>
              <a:spcBef>
                <a:spcPts val="1440"/>
              </a:spcBef>
              <a:buFont typeface="Arial" panose="020B0604020202020204"/>
              <a:buChar char="•"/>
              <a:tabLst>
                <a:tab pos="240665" algn="l"/>
                <a:tab pos="241935" algn="l"/>
              </a:tabLst>
            </a:pPr>
            <a:r>
              <a:rPr sz="8800" spc="-40" dirty="0">
                <a:solidFill>
                  <a:schemeClr val="tx1"/>
                </a:solidFill>
                <a:latin typeface="Carlito"/>
                <a:cs typeface="Carlito"/>
                <a:sym typeface="+mn-ea"/>
              </a:rPr>
              <a:t>Perform </a:t>
            </a:r>
            <a:r>
              <a:rPr sz="8800" spc="-25" dirty="0">
                <a:solidFill>
                  <a:schemeClr val="tx1"/>
                </a:solidFill>
                <a:latin typeface="Carlito"/>
                <a:cs typeface="Carlito"/>
                <a:sym typeface="+mn-ea"/>
              </a:rPr>
              <a:t>predictive </a:t>
            </a:r>
            <a:r>
              <a:rPr sz="8800" spc="-20" dirty="0">
                <a:solidFill>
                  <a:schemeClr val="tx1"/>
                </a:solidFill>
                <a:latin typeface="Carlito"/>
                <a:cs typeface="Carlito"/>
                <a:sym typeface="+mn-ea"/>
              </a:rPr>
              <a:t>analysis </a:t>
            </a:r>
            <a:r>
              <a:rPr sz="8800" spc="-15" dirty="0">
                <a:solidFill>
                  <a:schemeClr val="tx1"/>
                </a:solidFill>
                <a:latin typeface="Carlito"/>
                <a:cs typeface="Carlito"/>
                <a:sym typeface="+mn-ea"/>
              </a:rPr>
              <a:t>using </a:t>
            </a:r>
            <a:r>
              <a:rPr sz="8800" spc="-20" dirty="0">
                <a:solidFill>
                  <a:schemeClr val="tx1"/>
                </a:solidFill>
                <a:latin typeface="Carlito"/>
                <a:cs typeface="Carlito"/>
                <a:sym typeface="+mn-ea"/>
              </a:rPr>
              <a:t>classification</a:t>
            </a:r>
            <a:r>
              <a:rPr sz="8800" spc="170" dirty="0">
                <a:solidFill>
                  <a:schemeClr val="tx1"/>
                </a:solidFill>
                <a:latin typeface="Carlito"/>
                <a:cs typeface="Carlito"/>
                <a:sym typeface="+mn-ea"/>
              </a:rPr>
              <a:t> </a:t>
            </a:r>
            <a:r>
              <a:rPr sz="8800" spc="-5" dirty="0">
                <a:solidFill>
                  <a:schemeClr val="tx1"/>
                </a:solidFill>
                <a:latin typeface="Carlito"/>
                <a:cs typeface="Carlito"/>
                <a:sym typeface="+mn-ea"/>
              </a:rPr>
              <a:t>models</a:t>
            </a:r>
            <a:endParaRPr sz="8800">
              <a:solidFill>
                <a:schemeClr val="tx1"/>
              </a:solidFill>
              <a:latin typeface="Carlito"/>
              <a:cs typeface="Carlito"/>
            </a:endParaRPr>
          </a:p>
          <a:p>
            <a:pPr marL="698500" lvl="1" indent="-229235">
              <a:lnSpc>
                <a:spcPct val="100000"/>
              </a:lnSpc>
              <a:spcBef>
                <a:spcPts val="325"/>
              </a:spcBef>
              <a:buFont typeface="Arial" panose="020B0604020202020204"/>
              <a:buChar char="•"/>
              <a:tabLst>
                <a:tab pos="697865" algn="l"/>
                <a:tab pos="699135" algn="l"/>
              </a:tabLst>
            </a:pPr>
            <a:r>
              <a:rPr sz="8800" spc="-45" dirty="0">
                <a:solidFill>
                  <a:schemeClr val="tx1"/>
                </a:solidFill>
                <a:latin typeface="Carlito"/>
                <a:cs typeface="Carlito"/>
                <a:sym typeface="+mn-ea"/>
              </a:rPr>
              <a:t>Tuned </a:t>
            </a:r>
            <a:r>
              <a:rPr sz="8800" dirty="0">
                <a:solidFill>
                  <a:schemeClr val="tx1"/>
                </a:solidFill>
                <a:latin typeface="Carlito"/>
                <a:cs typeface="Carlito"/>
                <a:sym typeface="+mn-ea"/>
              </a:rPr>
              <a:t>models </a:t>
            </a:r>
            <a:r>
              <a:rPr sz="8800" spc="-5" dirty="0">
                <a:solidFill>
                  <a:schemeClr val="tx1"/>
                </a:solidFill>
                <a:latin typeface="Carlito"/>
                <a:cs typeface="Carlito"/>
                <a:sym typeface="+mn-ea"/>
              </a:rPr>
              <a:t>using</a:t>
            </a:r>
            <a:r>
              <a:rPr sz="8800" spc="10" dirty="0">
                <a:solidFill>
                  <a:schemeClr val="tx1"/>
                </a:solidFill>
                <a:latin typeface="Carlito"/>
                <a:cs typeface="Carlito"/>
                <a:sym typeface="+mn-ea"/>
              </a:rPr>
              <a:t> </a:t>
            </a:r>
            <a:r>
              <a:rPr sz="8800" spc="-20" dirty="0">
                <a:solidFill>
                  <a:schemeClr val="tx1"/>
                </a:solidFill>
                <a:latin typeface="Carlito"/>
                <a:cs typeface="Carlito"/>
                <a:sym typeface="+mn-ea"/>
              </a:rPr>
              <a:t>GridSearchCV</a:t>
            </a:r>
            <a:endParaRPr lang="en-US" sz="8800" spc="-20" dirty="0">
              <a:solidFill>
                <a:schemeClr val="tx1"/>
              </a:solidFill>
              <a:latin typeface="Carlito"/>
              <a:cs typeface="Carlito"/>
              <a:sym typeface="+mn-ea"/>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86205"/>
            <a:ext cx="10515600" cy="4791075"/>
          </a:xfrm>
          <a:prstGeom prst="rect">
            <a:avLst/>
          </a:prstGeom>
        </p:spPr>
        <p:txBody>
          <a:bodyPr/>
          <a:lstStyle/>
          <a:p>
            <a:pPr marL="12700" marR="42545">
              <a:lnSpc>
                <a:spcPts val="2210"/>
              </a:lnSpc>
              <a:spcBef>
                <a:spcPts val="335"/>
              </a:spcBef>
            </a:pPr>
            <a:r>
              <a:rPr sz="2200" spc="-25" dirty="0">
                <a:solidFill>
                  <a:srgbClr val="404040"/>
                </a:solidFill>
                <a:latin typeface="Carlito"/>
                <a:cs typeface="Carlito"/>
                <a:sym typeface="+mn-ea"/>
              </a:rPr>
              <a:t>Data </a:t>
            </a:r>
            <a:r>
              <a:rPr sz="2200" spc="-5" dirty="0">
                <a:solidFill>
                  <a:srgbClr val="404040"/>
                </a:solidFill>
                <a:latin typeface="Carlito"/>
                <a:cs typeface="Carlito"/>
                <a:sym typeface="+mn-ea"/>
              </a:rPr>
              <a:t>collection </a:t>
            </a:r>
            <a:r>
              <a:rPr sz="2200" spc="-20" dirty="0">
                <a:solidFill>
                  <a:srgbClr val="404040"/>
                </a:solidFill>
                <a:latin typeface="Carlito"/>
                <a:cs typeface="Carlito"/>
                <a:sym typeface="+mn-ea"/>
              </a:rPr>
              <a:t>process </a:t>
            </a:r>
            <a:r>
              <a:rPr sz="2200" spc="-25" dirty="0">
                <a:solidFill>
                  <a:srgbClr val="404040"/>
                </a:solidFill>
                <a:latin typeface="Carlito"/>
                <a:cs typeface="Carlito"/>
                <a:sym typeface="+mn-ea"/>
              </a:rPr>
              <a:t>involved </a:t>
            </a:r>
            <a:r>
              <a:rPr sz="2200" dirty="0">
                <a:solidFill>
                  <a:srgbClr val="404040"/>
                </a:solidFill>
                <a:latin typeface="Carlito"/>
                <a:cs typeface="Carlito"/>
                <a:sym typeface="+mn-ea"/>
              </a:rPr>
              <a:t>a </a:t>
            </a:r>
            <a:r>
              <a:rPr sz="2200" spc="-10" dirty="0">
                <a:solidFill>
                  <a:srgbClr val="404040"/>
                </a:solidFill>
                <a:latin typeface="Carlito"/>
                <a:cs typeface="Carlito"/>
                <a:sym typeface="+mn-ea"/>
              </a:rPr>
              <a:t>combination </a:t>
            </a:r>
            <a:r>
              <a:rPr sz="2200" spc="-5" dirty="0">
                <a:solidFill>
                  <a:srgbClr val="404040"/>
                </a:solidFill>
                <a:latin typeface="Carlito"/>
                <a:cs typeface="Carlito"/>
                <a:sym typeface="+mn-ea"/>
              </a:rPr>
              <a:t>of </a:t>
            </a:r>
            <a:r>
              <a:rPr sz="2200" dirty="0">
                <a:solidFill>
                  <a:srgbClr val="404040"/>
                </a:solidFill>
                <a:latin typeface="Carlito"/>
                <a:cs typeface="Carlito"/>
                <a:sym typeface="+mn-ea"/>
              </a:rPr>
              <a:t>API </a:t>
            </a:r>
            <a:r>
              <a:rPr sz="2200" spc="-20" dirty="0">
                <a:solidFill>
                  <a:srgbClr val="404040"/>
                </a:solidFill>
                <a:latin typeface="Carlito"/>
                <a:cs typeface="Carlito"/>
                <a:sym typeface="+mn-ea"/>
              </a:rPr>
              <a:t>requests from </a:t>
            </a:r>
            <a:r>
              <a:rPr sz="2200" dirty="0">
                <a:solidFill>
                  <a:srgbClr val="404040"/>
                </a:solidFill>
                <a:latin typeface="Carlito"/>
                <a:cs typeface="Carlito"/>
                <a:sym typeface="+mn-ea"/>
              </a:rPr>
              <a:t>Space X </a:t>
            </a:r>
            <a:r>
              <a:rPr sz="2200" spc="-5" dirty="0">
                <a:solidFill>
                  <a:srgbClr val="404040"/>
                </a:solidFill>
                <a:latin typeface="Carlito"/>
                <a:cs typeface="Carlito"/>
                <a:sym typeface="+mn-ea"/>
              </a:rPr>
              <a:t>public </a:t>
            </a:r>
            <a:r>
              <a:rPr sz="2200" dirty="0">
                <a:solidFill>
                  <a:srgbClr val="404040"/>
                </a:solidFill>
                <a:latin typeface="Carlito"/>
                <a:cs typeface="Carlito"/>
                <a:sym typeface="+mn-ea"/>
              </a:rPr>
              <a:t>API and </a:t>
            </a:r>
            <a:r>
              <a:rPr sz="2200" spc="-5" dirty="0">
                <a:solidFill>
                  <a:srgbClr val="404040"/>
                </a:solidFill>
                <a:latin typeface="Carlito"/>
                <a:cs typeface="Carlito"/>
                <a:sym typeface="+mn-ea"/>
              </a:rPr>
              <a:t>web  scraping </a:t>
            </a:r>
            <a:r>
              <a:rPr sz="2200" spc="-25" dirty="0">
                <a:solidFill>
                  <a:srgbClr val="404040"/>
                </a:solidFill>
                <a:latin typeface="Carlito"/>
                <a:cs typeface="Carlito"/>
                <a:sym typeface="+mn-ea"/>
              </a:rPr>
              <a:t>data </a:t>
            </a:r>
            <a:r>
              <a:rPr sz="2200" spc="-20" dirty="0">
                <a:solidFill>
                  <a:srgbClr val="404040"/>
                </a:solidFill>
                <a:latin typeface="Carlito"/>
                <a:cs typeface="Carlito"/>
                <a:sym typeface="+mn-ea"/>
              </a:rPr>
              <a:t>from </a:t>
            </a:r>
            <a:r>
              <a:rPr sz="2200" dirty="0">
                <a:solidFill>
                  <a:srgbClr val="404040"/>
                </a:solidFill>
                <a:latin typeface="Carlito"/>
                <a:cs typeface="Carlito"/>
                <a:sym typeface="+mn-ea"/>
              </a:rPr>
              <a:t>a </a:t>
            </a:r>
            <a:r>
              <a:rPr sz="2200" spc="-5" dirty="0">
                <a:solidFill>
                  <a:srgbClr val="404040"/>
                </a:solidFill>
                <a:latin typeface="Carlito"/>
                <a:cs typeface="Carlito"/>
                <a:sym typeface="+mn-ea"/>
              </a:rPr>
              <a:t>table in </a:t>
            </a:r>
            <a:r>
              <a:rPr sz="2200" dirty="0">
                <a:solidFill>
                  <a:srgbClr val="404040"/>
                </a:solidFill>
                <a:latin typeface="Carlito"/>
                <a:cs typeface="Carlito"/>
                <a:sym typeface="+mn-ea"/>
              </a:rPr>
              <a:t>Space </a:t>
            </a:r>
            <a:r>
              <a:rPr sz="2200" spc="-75" dirty="0">
                <a:solidFill>
                  <a:srgbClr val="404040"/>
                </a:solidFill>
                <a:latin typeface="Carlito"/>
                <a:cs typeface="Carlito"/>
                <a:sym typeface="+mn-ea"/>
              </a:rPr>
              <a:t>X’s </a:t>
            </a:r>
            <a:r>
              <a:rPr sz="2200" dirty="0">
                <a:solidFill>
                  <a:srgbClr val="404040"/>
                </a:solidFill>
                <a:latin typeface="Carlito"/>
                <a:cs typeface="Carlito"/>
                <a:sym typeface="+mn-ea"/>
              </a:rPr>
              <a:t>Wikipedia</a:t>
            </a:r>
            <a:r>
              <a:rPr sz="2200" spc="-100" dirty="0">
                <a:solidFill>
                  <a:srgbClr val="404040"/>
                </a:solidFill>
                <a:latin typeface="Carlito"/>
                <a:cs typeface="Carlito"/>
                <a:sym typeface="+mn-ea"/>
              </a:rPr>
              <a:t> </a:t>
            </a:r>
            <a:r>
              <a:rPr sz="2200" spc="-45" dirty="0">
                <a:solidFill>
                  <a:srgbClr val="404040"/>
                </a:solidFill>
                <a:latin typeface="Carlito"/>
                <a:cs typeface="Carlito"/>
                <a:sym typeface="+mn-ea"/>
              </a:rPr>
              <a:t>entry.</a:t>
            </a:r>
            <a:endParaRPr sz="2200">
              <a:latin typeface="Carlito"/>
              <a:cs typeface="Carlito"/>
            </a:endParaRPr>
          </a:p>
          <a:p>
            <a:pPr marL="12700" marR="356235">
              <a:lnSpc>
                <a:spcPts val="2300"/>
              </a:lnSpc>
              <a:spcBef>
                <a:spcPts val="1115"/>
              </a:spcBef>
            </a:pPr>
            <a:r>
              <a:rPr sz="2200" spc="-5" dirty="0">
                <a:solidFill>
                  <a:srgbClr val="404040"/>
                </a:solidFill>
                <a:latin typeface="Carlito"/>
                <a:cs typeface="Carlito"/>
                <a:sym typeface="+mn-ea"/>
              </a:rPr>
              <a:t>The </a:t>
            </a:r>
            <a:r>
              <a:rPr sz="2200" spc="-20" dirty="0">
                <a:solidFill>
                  <a:srgbClr val="404040"/>
                </a:solidFill>
                <a:latin typeface="Carlito"/>
                <a:cs typeface="Carlito"/>
                <a:sym typeface="+mn-ea"/>
              </a:rPr>
              <a:t>next </a:t>
            </a:r>
            <a:r>
              <a:rPr sz="2200" spc="-5" dirty="0">
                <a:solidFill>
                  <a:srgbClr val="404040"/>
                </a:solidFill>
                <a:latin typeface="Carlito"/>
                <a:cs typeface="Carlito"/>
                <a:sym typeface="+mn-ea"/>
              </a:rPr>
              <a:t>slide will show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flowchart of </a:t>
            </a:r>
            <a:r>
              <a:rPr sz="2200" spc="-25" dirty="0">
                <a:solidFill>
                  <a:srgbClr val="404040"/>
                </a:solidFill>
                <a:latin typeface="Carlito"/>
                <a:cs typeface="Carlito"/>
                <a:sym typeface="+mn-ea"/>
              </a:rPr>
              <a:t>data </a:t>
            </a:r>
            <a:r>
              <a:rPr sz="2200" spc="-5" dirty="0">
                <a:solidFill>
                  <a:srgbClr val="404040"/>
                </a:solidFill>
                <a:latin typeface="Carlito"/>
                <a:cs typeface="Carlito"/>
                <a:sym typeface="+mn-ea"/>
              </a:rPr>
              <a:t>collection </a:t>
            </a:r>
            <a:r>
              <a:rPr sz="2200" spc="-20" dirty="0">
                <a:solidFill>
                  <a:srgbClr val="404040"/>
                </a:solidFill>
                <a:latin typeface="Carlito"/>
                <a:cs typeface="Carlito"/>
                <a:sym typeface="+mn-ea"/>
              </a:rPr>
              <a:t>from </a:t>
            </a:r>
            <a:r>
              <a:rPr sz="2200" dirty="0">
                <a:solidFill>
                  <a:srgbClr val="404040"/>
                </a:solidFill>
                <a:latin typeface="Carlito"/>
                <a:cs typeface="Carlito"/>
                <a:sym typeface="+mn-ea"/>
              </a:rPr>
              <a:t>API and the </a:t>
            </a:r>
            <a:r>
              <a:rPr sz="2200" spc="-5" dirty="0">
                <a:solidFill>
                  <a:srgbClr val="404040"/>
                </a:solidFill>
                <a:latin typeface="Carlito"/>
                <a:cs typeface="Carlito"/>
                <a:sym typeface="+mn-ea"/>
              </a:rPr>
              <a:t>one </a:t>
            </a:r>
            <a:r>
              <a:rPr sz="2200" spc="-20" dirty="0">
                <a:solidFill>
                  <a:srgbClr val="404040"/>
                </a:solidFill>
                <a:latin typeface="Carlito"/>
                <a:cs typeface="Carlito"/>
                <a:sym typeface="+mn-ea"/>
              </a:rPr>
              <a:t>after </a:t>
            </a:r>
            <a:r>
              <a:rPr sz="2200" spc="-5" dirty="0">
                <a:solidFill>
                  <a:srgbClr val="404040"/>
                </a:solidFill>
                <a:latin typeface="Carlito"/>
                <a:cs typeface="Carlito"/>
                <a:sym typeface="+mn-ea"/>
              </a:rPr>
              <a:t>will show  </a:t>
            </a:r>
            <a:r>
              <a:rPr sz="2200" dirty="0">
                <a:solidFill>
                  <a:srgbClr val="404040"/>
                </a:solidFill>
                <a:latin typeface="Carlito"/>
                <a:cs typeface="Carlito"/>
                <a:sym typeface="+mn-ea"/>
              </a:rPr>
              <a:t>the </a:t>
            </a:r>
            <a:r>
              <a:rPr sz="2200" spc="-5" dirty="0">
                <a:solidFill>
                  <a:srgbClr val="404040"/>
                </a:solidFill>
                <a:latin typeface="Carlito"/>
                <a:cs typeface="Carlito"/>
                <a:sym typeface="+mn-ea"/>
              </a:rPr>
              <a:t>flowchart of </a:t>
            </a:r>
            <a:r>
              <a:rPr sz="2200" spc="-25" dirty="0">
                <a:solidFill>
                  <a:srgbClr val="404040"/>
                </a:solidFill>
                <a:latin typeface="Carlito"/>
                <a:cs typeface="Carlito"/>
                <a:sym typeface="+mn-ea"/>
              </a:rPr>
              <a:t>data </a:t>
            </a:r>
            <a:r>
              <a:rPr sz="2200" spc="-5" dirty="0">
                <a:solidFill>
                  <a:srgbClr val="404040"/>
                </a:solidFill>
                <a:latin typeface="Carlito"/>
                <a:cs typeface="Carlito"/>
                <a:sym typeface="+mn-ea"/>
              </a:rPr>
              <a:t>collection </a:t>
            </a:r>
            <a:r>
              <a:rPr sz="2200" spc="-20" dirty="0">
                <a:solidFill>
                  <a:srgbClr val="404040"/>
                </a:solidFill>
                <a:latin typeface="Carlito"/>
                <a:cs typeface="Carlito"/>
                <a:sym typeface="+mn-ea"/>
              </a:rPr>
              <a:t>from</a:t>
            </a:r>
            <a:r>
              <a:rPr sz="2200" spc="-110" dirty="0">
                <a:solidFill>
                  <a:srgbClr val="404040"/>
                </a:solidFill>
                <a:latin typeface="Carlito"/>
                <a:cs typeface="Carlito"/>
                <a:sym typeface="+mn-ea"/>
              </a:rPr>
              <a:t> </a:t>
            </a:r>
            <a:r>
              <a:rPr sz="2200" spc="-10" dirty="0">
                <a:solidFill>
                  <a:srgbClr val="404040"/>
                </a:solidFill>
                <a:latin typeface="Carlito"/>
                <a:cs typeface="Carlito"/>
                <a:sym typeface="+mn-ea"/>
              </a:rPr>
              <a:t>webscraping.</a:t>
            </a:r>
            <a:endParaRPr sz="2200">
              <a:latin typeface="Carlito"/>
              <a:cs typeface="Carlito"/>
            </a:endParaRPr>
          </a:p>
          <a:p>
            <a:pPr marL="12700">
              <a:lnSpc>
                <a:spcPct val="100000"/>
              </a:lnSpc>
              <a:spcBef>
                <a:spcPts val="1145"/>
              </a:spcBef>
            </a:pPr>
            <a:r>
              <a:rPr sz="2200" u="heavy" dirty="0">
                <a:solidFill>
                  <a:srgbClr val="404040"/>
                </a:solidFill>
                <a:uFill>
                  <a:solidFill>
                    <a:srgbClr val="404040"/>
                  </a:solidFill>
                </a:uFill>
                <a:latin typeface="Carlito"/>
                <a:cs typeface="Carlito"/>
                <a:sym typeface="+mn-ea"/>
              </a:rPr>
              <a:t>Space X API </a:t>
            </a:r>
            <a:r>
              <a:rPr sz="2200" u="heavy" spc="-25" dirty="0">
                <a:solidFill>
                  <a:srgbClr val="404040"/>
                </a:solidFill>
                <a:uFill>
                  <a:solidFill>
                    <a:srgbClr val="404040"/>
                  </a:solidFill>
                </a:uFill>
                <a:latin typeface="Carlito"/>
                <a:cs typeface="Carlito"/>
                <a:sym typeface="+mn-ea"/>
              </a:rPr>
              <a:t>Data</a:t>
            </a:r>
            <a:r>
              <a:rPr sz="2200" u="heavy" spc="-95" dirty="0">
                <a:solidFill>
                  <a:srgbClr val="404040"/>
                </a:solidFill>
                <a:uFill>
                  <a:solidFill>
                    <a:srgbClr val="404040"/>
                  </a:solidFill>
                </a:uFill>
                <a:latin typeface="Carlito"/>
                <a:cs typeface="Carlito"/>
                <a:sym typeface="+mn-ea"/>
              </a:rPr>
              <a:t> </a:t>
            </a:r>
            <a:r>
              <a:rPr sz="2200" u="heavy" spc="-5" dirty="0">
                <a:solidFill>
                  <a:srgbClr val="404040"/>
                </a:solidFill>
                <a:uFill>
                  <a:solidFill>
                    <a:srgbClr val="404040"/>
                  </a:solidFill>
                </a:uFill>
                <a:latin typeface="Carlito"/>
                <a:cs typeface="Carlito"/>
                <a:sym typeface="+mn-ea"/>
              </a:rPr>
              <a:t>Columns:</a:t>
            </a:r>
            <a:endParaRPr sz="2200">
              <a:latin typeface="Carlito"/>
              <a:cs typeface="Carlito"/>
            </a:endParaRPr>
          </a:p>
          <a:p>
            <a:pPr marL="12700">
              <a:lnSpc>
                <a:spcPts val="2300"/>
              </a:lnSpc>
              <a:spcBef>
                <a:spcPts val="1200"/>
              </a:spcBef>
            </a:pPr>
            <a:r>
              <a:rPr sz="2200" spc="-30" dirty="0">
                <a:solidFill>
                  <a:srgbClr val="404040"/>
                </a:solidFill>
                <a:latin typeface="Carlito"/>
                <a:cs typeface="Carlito"/>
                <a:sym typeface="+mn-ea"/>
              </a:rPr>
              <a:t>FlightNumber, </a:t>
            </a:r>
            <a:r>
              <a:rPr sz="2200" spc="-20" dirty="0">
                <a:solidFill>
                  <a:srgbClr val="404040"/>
                </a:solidFill>
                <a:latin typeface="Carlito"/>
                <a:cs typeface="Carlito"/>
                <a:sym typeface="+mn-ea"/>
              </a:rPr>
              <a:t>Date, </a:t>
            </a:r>
            <a:r>
              <a:rPr sz="2200" spc="-25" dirty="0">
                <a:solidFill>
                  <a:srgbClr val="404040"/>
                </a:solidFill>
                <a:latin typeface="Carlito"/>
                <a:cs typeface="Carlito"/>
                <a:sym typeface="+mn-ea"/>
              </a:rPr>
              <a:t>BoosterVersion, </a:t>
            </a:r>
            <a:r>
              <a:rPr sz="2200" spc="-20" dirty="0">
                <a:solidFill>
                  <a:srgbClr val="404040"/>
                </a:solidFill>
                <a:latin typeface="Carlito"/>
                <a:cs typeface="Carlito"/>
                <a:sym typeface="+mn-ea"/>
              </a:rPr>
              <a:t>PayloadMass, </a:t>
            </a:r>
            <a:r>
              <a:rPr sz="2200" spc="-5" dirty="0">
                <a:solidFill>
                  <a:srgbClr val="404040"/>
                </a:solidFill>
                <a:latin typeface="Carlito"/>
                <a:cs typeface="Carlito"/>
                <a:sym typeface="+mn-ea"/>
              </a:rPr>
              <a:t>Orbit, LaunchSite, </a:t>
            </a:r>
            <a:r>
              <a:rPr sz="2200" spc="-15" dirty="0">
                <a:solidFill>
                  <a:srgbClr val="404040"/>
                </a:solidFill>
                <a:latin typeface="Carlito"/>
                <a:cs typeface="Carlito"/>
                <a:sym typeface="+mn-ea"/>
              </a:rPr>
              <a:t>Outcome, </a:t>
            </a:r>
            <a:r>
              <a:rPr sz="2200" spc="-5" dirty="0">
                <a:solidFill>
                  <a:srgbClr val="404040"/>
                </a:solidFill>
                <a:latin typeface="Carlito"/>
                <a:cs typeface="Carlito"/>
                <a:sym typeface="+mn-ea"/>
              </a:rPr>
              <a:t>Flights,</a:t>
            </a:r>
            <a:r>
              <a:rPr sz="2200" spc="55" dirty="0">
                <a:solidFill>
                  <a:srgbClr val="404040"/>
                </a:solidFill>
                <a:latin typeface="Carlito"/>
                <a:cs typeface="Carlito"/>
                <a:sym typeface="+mn-ea"/>
              </a:rPr>
              <a:t> </a:t>
            </a:r>
            <a:r>
              <a:rPr sz="2200" dirty="0">
                <a:solidFill>
                  <a:srgbClr val="404040"/>
                </a:solidFill>
                <a:latin typeface="Carlito"/>
                <a:cs typeface="Carlito"/>
                <a:sym typeface="+mn-ea"/>
              </a:rPr>
              <a:t>GridFins,</a:t>
            </a:r>
            <a:endParaRPr sz="2200">
              <a:latin typeface="Carlito"/>
              <a:cs typeface="Carlito"/>
            </a:endParaRPr>
          </a:p>
          <a:p>
            <a:pPr marL="12700">
              <a:lnSpc>
                <a:spcPts val="2300"/>
              </a:lnSpc>
            </a:pPr>
            <a:r>
              <a:rPr sz="2200" spc="-5" dirty="0">
                <a:solidFill>
                  <a:srgbClr val="404040"/>
                </a:solidFill>
                <a:latin typeface="Carlito"/>
                <a:cs typeface="Carlito"/>
                <a:sym typeface="+mn-ea"/>
              </a:rPr>
              <a:t>Reused, Legs, </a:t>
            </a:r>
            <a:r>
              <a:rPr sz="2200" spc="-10" dirty="0">
                <a:solidFill>
                  <a:srgbClr val="404040"/>
                </a:solidFill>
                <a:latin typeface="Carlito"/>
                <a:cs typeface="Carlito"/>
                <a:sym typeface="+mn-ea"/>
              </a:rPr>
              <a:t>LandingPad, </a:t>
            </a:r>
            <a:r>
              <a:rPr sz="2200" dirty="0">
                <a:solidFill>
                  <a:srgbClr val="404040"/>
                </a:solidFill>
                <a:latin typeface="Carlito"/>
                <a:cs typeface="Carlito"/>
                <a:sym typeface="+mn-ea"/>
              </a:rPr>
              <a:t>Block, </a:t>
            </a:r>
            <a:r>
              <a:rPr sz="2200" spc="-10" dirty="0">
                <a:solidFill>
                  <a:srgbClr val="404040"/>
                </a:solidFill>
                <a:latin typeface="Carlito"/>
                <a:cs typeface="Carlito"/>
                <a:sym typeface="+mn-ea"/>
              </a:rPr>
              <a:t>ReusedCount, </a:t>
            </a:r>
            <a:r>
              <a:rPr sz="2200" spc="-5" dirty="0">
                <a:solidFill>
                  <a:srgbClr val="404040"/>
                </a:solidFill>
                <a:latin typeface="Carlito"/>
                <a:cs typeface="Carlito"/>
                <a:sym typeface="+mn-ea"/>
              </a:rPr>
              <a:t>Serial, Longitude,</a:t>
            </a:r>
            <a:r>
              <a:rPr sz="2200" spc="-229" dirty="0">
                <a:solidFill>
                  <a:srgbClr val="404040"/>
                </a:solidFill>
                <a:latin typeface="Carlito"/>
                <a:cs typeface="Carlito"/>
                <a:sym typeface="+mn-ea"/>
              </a:rPr>
              <a:t> </a:t>
            </a:r>
            <a:r>
              <a:rPr sz="2200" spc="-5" dirty="0">
                <a:solidFill>
                  <a:srgbClr val="404040"/>
                </a:solidFill>
                <a:latin typeface="Carlito"/>
                <a:cs typeface="Carlito"/>
                <a:sym typeface="+mn-ea"/>
              </a:rPr>
              <a:t>Latitude</a:t>
            </a:r>
            <a:endParaRPr sz="2200">
              <a:latin typeface="Carlito"/>
              <a:cs typeface="Carlito"/>
            </a:endParaRPr>
          </a:p>
          <a:p>
            <a:pPr marL="12700">
              <a:lnSpc>
                <a:spcPct val="100000"/>
              </a:lnSpc>
              <a:spcBef>
                <a:spcPts val="1105"/>
              </a:spcBef>
            </a:pPr>
            <a:r>
              <a:rPr sz="2200" u="heavy" dirty="0">
                <a:solidFill>
                  <a:srgbClr val="404040"/>
                </a:solidFill>
                <a:uFill>
                  <a:solidFill>
                    <a:srgbClr val="404040"/>
                  </a:solidFill>
                </a:uFill>
                <a:latin typeface="Carlito"/>
                <a:cs typeface="Carlito"/>
                <a:sym typeface="+mn-ea"/>
              </a:rPr>
              <a:t>Wikipedia </a:t>
            </a:r>
            <a:r>
              <a:rPr sz="2200" u="heavy" spc="-25" dirty="0">
                <a:solidFill>
                  <a:srgbClr val="404040"/>
                </a:solidFill>
                <a:uFill>
                  <a:solidFill>
                    <a:srgbClr val="404040"/>
                  </a:solidFill>
                </a:uFill>
                <a:latin typeface="Carlito"/>
                <a:cs typeface="Carlito"/>
                <a:sym typeface="+mn-ea"/>
              </a:rPr>
              <a:t>Webscrape Data</a:t>
            </a:r>
            <a:r>
              <a:rPr sz="2200" u="heavy" spc="-125" dirty="0">
                <a:solidFill>
                  <a:srgbClr val="404040"/>
                </a:solidFill>
                <a:uFill>
                  <a:solidFill>
                    <a:srgbClr val="404040"/>
                  </a:solidFill>
                </a:uFill>
                <a:latin typeface="Carlito"/>
                <a:cs typeface="Carlito"/>
                <a:sym typeface="+mn-ea"/>
              </a:rPr>
              <a:t> </a:t>
            </a:r>
            <a:r>
              <a:rPr sz="2200" u="heavy" spc="-5" dirty="0">
                <a:solidFill>
                  <a:srgbClr val="404040"/>
                </a:solidFill>
                <a:uFill>
                  <a:solidFill>
                    <a:srgbClr val="404040"/>
                  </a:solidFill>
                </a:uFill>
                <a:latin typeface="Carlito"/>
                <a:cs typeface="Carlito"/>
                <a:sym typeface="+mn-ea"/>
              </a:rPr>
              <a:t>Columns:</a:t>
            </a:r>
            <a:endParaRPr sz="2200">
              <a:latin typeface="Carlito"/>
              <a:cs typeface="Carlito"/>
            </a:endParaRPr>
          </a:p>
          <a:p>
            <a:pPr marL="12700" marR="837565">
              <a:lnSpc>
                <a:spcPts val="2200"/>
              </a:lnSpc>
              <a:spcBef>
                <a:spcPts val="1440"/>
              </a:spcBef>
            </a:pPr>
            <a:r>
              <a:rPr sz="2200" spc="-15" dirty="0">
                <a:solidFill>
                  <a:srgbClr val="404040"/>
                </a:solidFill>
                <a:latin typeface="Carlito"/>
                <a:cs typeface="Carlito"/>
                <a:sym typeface="+mn-ea"/>
              </a:rPr>
              <a:t>Flight </a:t>
            </a:r>
            <a:r>
              <a:rPr sz="2200" dirty="0">
                <a:solidFill>
                  <a:srgbClr val="404040"/>
                </a:solidFill>
                <a:latin typeface="Carlito"/>
                <a:cs typeface="Carlito"/>
                <a:sym typeface="+mn-ea"/>
              </a:rPr>
              <a:t>No., </a:t>
            </a:r>
            <a:r>
              <a:rPr sz="2200" spc="-5" dirty="0">
                <a:solidFill>
                  <a:srgbClr val="404040"/>
                </a:solidFill>
                <a:latin typeface="Carlito"/>
                <a:cs typeface="Carlito"/>
                <a:sym typeface="+mn-ea"/>
              </a:rPr>
              <a:t>Launch </a:t>
            </a:r>
            <a:r>
              <a:rPr sz="2200" spc="-20" dirty="0">
                <a:solidFill>
                  <a:srgbClr val="404040"/>
                </a:solidFill>
                <a:latin typeface="Carlito"/>
                <a:cs typeface="Carlito"/>
                <a:sym typeface="+mn-ea"/>
              </a:rPr>
              <a:t>site, </a:t>
            </a:r>
            <a:r>
              <a:rPr sz="2200" spc="-25" dirty="0">
                <a:solidFill>
                  <a:srgbClr val="404040"/>
                </a:solidFill>
                <a:latin typeface="Carlito"/>
                <a:cs typeface="Carlito"/>
                <a:sym typeface="+mn-ea"/>
              </a:rPr>
              <a:t>Payload, </a:t>
            </a:r>
            <a:r>
              <a:rPr sz="2200" spc="-20" dirty="0">
                <a:solidFill>
                  <a:srgbClr val="404040"/>
                </a:solidFill>
                <a:latin typeface="Carlito"/>
                <a:cs typeface="Carlito"/>
                <a:sym typeface="+mn-ea"/>
              </a:rPr>
              <a:t>PayloadMass, </a:t>
            </a:r>
            <a:r>
              <a:rPr sz="2200" spc="-5" dirty="0">
                <a:solidFill>
                  <a:srgbClr val="404040"/>
                </a:solidFill>
                <a:latin typeface="Carlito"/>
                <a:cs typeface="Carlito"/>
                <a:sym typeface="+mn-ea"/>
              </a:rPr>
              <a:t>Orbit, </a:t>
            </a:r>
            <a:r>
              <a:rPr sz="2200" spc="-60" dirty="0">
                <a:solidFill>
                  <a:srgbClr val="404040"/>
                </a:solidFill>
                <a:latin typeface="Carlito"/>
                <a:cs typeface="Carlito"/>
                <a:sym typeface="+mn-ea"/>
              </a:rPr>
              <a:t>Customer, </a:t>
            </a:r>
            <a:r>
              <a:rPr sz="2200" spc="-5" dirty="0">
                <a:solidFill>
                  <a:srgbClr val="404040"/>
                </a:solidFill>
                <a:latin typeface="Carlito"/>
                <a:cs typeface="Carlito"/>
                <a:sym typeface="+mn-ea"/>
              </a:rPr>
              <a:t>Launch </a:t>
            </a:r>
            <a:r>
              <a:rPr sz="2200" spc="-15" dirty="0">
                <a:solidFill>
                  <a:srgbClr val="404040"/>
                </a:solidFill>
                <a:latin typeface="Carlito"/>
                <a:cs typeface="Carlito"/>
                <a:sym typeface="+mn-ea"/>
              </a:rPr>
              <a:t>outcome, </a:t>
            </a:r>
            <a:r>
              <a:rPr sz="2200" spc="-45" dirty="0">
                <a:solidFill>
                  <a:srgbClr val="404040"/>
                </a:solidFill>
                <a:latin typeface="Carlito"/>
                <a:cs typeface="Carlito"/>
                <a:sym typeface="+mn-ea"/>
              </a:rPr>
              <a:t>Version  </a:t>
            </a:r>
            <a:r>
              <a:rPr sz="2200" spc="-60" dirty="0">
                <a:solidFill>
                  <a:srgbClr val="404040"/>
                </a:solidFill>
                <a:latin typeface="Carlito"/>
                <a:cs typeface="Carlito"/>
                <a:sym typeface="+mn-ea"/>
              </a:rPr>
              <a:t>Booster, </a:t>
            </a:r>
            <a:r>
              <a:rPr sz="2200" spc="-20" dirty="0">
                <a:solidFill>
                  <a:srgbClr val="404040"/>
                </a:solidFill>
                <a:latin typeface="Carlito"/>
                <a:cs typeface="Carlito"/>
                <a:sym typeface="+mn-ea"/>
              </a:rPr>
              <a:t>Booster </a:t>
            </a:r>
            <a:r>
              <a:rPr sz="2200" dirty="0">
                <a:solidFill>
                  <a:srgbClr val="404040"/>
                </a:solidFill>
                <a:latin typeface="Carlito"/>
                <a:cs typeface="Carlito"/>
                <a:sym typeface="+mn-ea"/>
              </a:rPr>
              <a:t>landing, </a:t>
            </a:r>
            <a:r>
              <a:rPr sz="2200" spc="-20" dirty="0">
                <a:solidFill>
                  <a:srgbClr val="404040"/>
                </a:solidFill>
                <a:latin typeface="Carlito"/>
                <a:cs typeface="Carlito"/>
                <a:sym typeface="+mn-ea"/>
              </a:rPr>
              <a:t>Date,</a:t>
            </a:r>
            <a:r>
              <a:rPr sz="2200" spc="40" dirty="0">
                <a:solidFill>
                  <a:srgbClr val="404040"/>
                </a:solidFill>
                <a:latin typeface="Carlito"/>
                <a:cs typeface="Carlito"/>
                <a:sym typeface="+mn-ea"/>
              </a:rPr>
              <a:t> </a:t>
            </a:r>
            <a:r>
              <a:rPr sz="2200" spc="-5" dirty="0">
                <a:solidFill>
                  <a:srgbClr val="404040"/>
                </a:solidFill>
                <a:latin typeface="Carlito"/>
                <a:cs typeface="Carlito"/>
                <a:sym typeface="+mn-ea"/>
              </a:rPr>
              <a:t>Time</a:t>
            </a: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half" idx="4294967295"/>
          </p:nvPr>
        </p:nvSpPr>
        <p:spPr>
          <a:xfrm>
            <a:off x="622935" y="1800225"/>
            <a:ext cx="4838700" cy="4225925"/>
          </a:xfrm>
          <a:prstGeom prst="rect">
            <a:avLst/>
          </a:prstGeom>
        </p:spPr>
        <p:txBody>
          <a:bodyPr vert="horz" lIns="91440" tIns="45720" rIns="91440" bIns="45720" rtlCol="0" anchor="t">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sp>
        <p:nvSpPr>
          <p:cNvPr id="100" name="object 6"/>
          <p:cNvSpPr/>
          <p:nvPr/>
        </p:nvSpPr>
        <p:spPr>
          <a:xfrm>
            <a:off x="5559298" y="2069718"/>
            <a:ext cx="237744" cy="1389888"/>
          </a:xfrm>
          <a:prstGeom prst="rect">
            <a:avLst/>
          </a:prstGeom>
          <a:blipFill>
            <a:blip r:embed="rId2" cstate="print"/>
            <a:stretch>
              <a:fillRect/>
            </a:stretch>
          </a:blipFill>
        </p:spPr>
        <p:txBody>
          <a:bodyPr wrap="square" lIns="0" tIns="0" rIns="0" bIns="0" rtlCol="0"/>
          <a:p/>
        </p:txBody>
      </p:sp>
      <p:grpSp>
        <p:nvGrpSpPr>
          <p:cNvPr id="101" name="object 7"/>
          <p:cNvGrpSpPr/>
          <p:nvPr/>
        </p:nvGrpSpPr>
        <p:grpSpPr>
          <a:xfrm>
            <a:off x="5278881" y="1793875"/>
            <a:ext cx="1851660" cy="1607820"/>
            <a:chOff x="4782311" y="1478280"/>
            <a:chExt cx="1851660" cy="1607820"/>
          </a:xfrm>
        </p:grpSpPr>
        <p:sp>
          <p:nvSpPr>
            <p:cNvPr id="102" name="object 8"/>
            <p:cNvSpPr/>
            <p:nvPr/>
          </p:nvSpPr>
          <p:spPr>
            <a:xfrm>
              <a:off x="5084063" y="1766316"/>
              <a:ext cx="158496" cy="1319784"/>
            </a:xfrm>
            <a:prstGeom prst="rect">
              <a:avLst/>
            </a:prstGeom>
            <a:blipFill>
              <a:blip r:embed="rId3" cstate="print"/>
              <a:stretch>
                <a:fillRect/>
              </a:stretch>
            </a:blipFill>
          </p:spPr>
          <p:txBody>
            <a:bodyPr wrap="square" lIns="0" tIns="0" rIns="0" bIns="0" rtlCol="0"/>
            <a:p/>
          </p:txBody>
        </p:sp>
        <p:sp>
          <p:nvSpPr>
            <p:cNvPr id="103" name="object 9"/>
            <p:cNvSpPr/>
            <p:nvPr/>
          </p:nvSpPr>
          <p:spPr>
            <a:xfrm>
              <a:off x="4782311" y="1478280"/>
              <a:ext cx="1851660" cy="1143000"/>
            </a:xfrm>
            <a:prstGeom prst="rect">
              <a:avLst/>
            </a:prstGeom>
            <a:blipFill>
              <a:blip r:embed="rId4" cstate="print"/>
              <a:stretch>
                <a:fillRect/>
              </a:stretch>
            </a:blipFill>
          </p:spPr>
          <p:txBody>
            <a:bodyPr wrap="square" lIns="0" tIns="0" rIns="0" bIns="0" rtlCol="0"/>
            <a:p/>
          </p:txBody>
        </p:sp>
        <p:sp>
          <p:nvSpPr>
            <p:cNvPr id="104" name="object 10"/>
            <p:cNvSpPr/>
            <p:nvPr/>
          </p:nvSpPr>
          <p:spPr>
            <a:xfrm>
              <a:off x="4888991" y="1719072"/>
              <a:ext cx="1677923" cy="696467"/>
            </a:xfrm>
            <a:prstGeom prst="rect">
              <a:avLst/>
            </a:prstGeom>
            <a:blipFill>
              <a:blip r:embed="rId5" cstate="print"/>
              <a:stretch>
                <a:fillRect/>
              </a:stretch>
            </a:blipFill>
          </p:spPr>
          <p:txBody>
            <a:bodyPr wrap="square" lIns="0" tIns="0" rIns="0" bIns="0" rtlCol="0"/>
            <a:p/>
          </p:txBody>
        </p:sp>
        <p:sp>
          <p:nvSpPr>
            <p:cNvPr id="105" name="object 11"/>
            <p:cNvSpPr/>
            <p:nvPr/>
          </p:nvSpPr>
          <p:spPr>
            <a:xfrm>
              <a:off x="4803647" y="1499616"/>
              <a:ext cx="1772411" cy="1063752"/>
            </a:xfrm>
            <a:prstGeom prst="rect">
              <a:avLst/>
            </a:prstGeom>
            <a:blipFill>
              <a:blip r:embed="rId6" cstate="print"/>
              <a:stretch>
                <a:fillRect/>
              </a:stretch>
            </a:blipFill>
          </p:spPr>
          <p:txBody>
            <a:bodyPr wrap="square" lIns="0" tIns="0" rIns="0" bIns="0" rtlCol="0"/>
            <a:p/>
          </p:txBody>
        </p:sp>
      </p:grpSp>
      <p:sp>
        <p:nvSpPr>
          <p:cNvPr id="106" name="object 12"/>
          <p:cNvSpPr txBox="1"/>
          <p:nvPr/>
        </p:nvSpPr>
        <p:spPr>
          <a:xfrm>
            <a:off x="5512435" y="2081656"/>
            <a:ext cx="1327150" cy="462915"/>
          </a:xfrm>
          <a:prstGeom prst="rect">
            <a:avLst/>
          </a:prstGeom>
        </p:spPr>
        <p:txBody>
          <a:bodyPr vert="horz" wrap="square" lIns="0" tIns="36195" rIns="0" bIns="0" rtlCol="0">
            <a:spAutoFit/>
          </a:bodyPr>
          <a:p>
            <a:pPr marL="479425" marR="5080" indent="-466725">
              <a:lnSpc>
                <a:spcPts val="1640"/>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07" name="object 13"/>
          <p:cNvGrpSpPr/>
          <p:nvPr/>
        </p:nvGrpSpPr>
        <p:grpSpPr>
          <a:xfrm>
            <a:off x="5278881" y="3122802"/>
            <a:ext cx="1851660" cy="1666239"/>
            <a:chOff x="4782311" y="2807207"/>
            <a:chExt cx="1851660" cy="1666239"/>
          </a:xfrm>
        </p:grpSpPr>
        <p:sp>
          <p:nvSpPr>
            <p:cNvPr id="108" name="object 14"/>
            <p:cNvSpPr/>
            <p:nvPr/>
          </p:nvSpPr>
          <p:spPr>
            <a:xfrm>
              <a:off x="5062727" y="3073907"/>
              <a:ext cx="237744" cy="1399032"/>
            </a:xfrm>
            <a:prstGeom prst="rect">
              <a:avLst/>
            </a:prstGeom>
            <a:blipFill>
              <a:blip r:embed="rId7" cstate="print"/>
              <a:stretch>
                <a:fillRect/>
              </a:stretch>
            </a:blipFill>
          </p:spPr>
          <p:txBody>
            <a:bodyPr wrap="square" lIns="0" tIns="0" rIns="0" bIns="0" rtlCol="0"/>
            <a:p/>
          </p:txBody>
        </p:sp>
        <p:sp>
          <p:nvSpPr>
            <p:cNvPr id="109" name="object 15"/>
            <p:cNvSpPr/>
            <p:nvPr/>
          </p:nvSpPr>
          <p:spPr>
            <a:xfrm>
              <a:off x="5084063" y="3095243"/>
              <a:ext cx="158496" cy="1319784"/>
            </a:xfrm>
            <a:prstGeom prst="rect">
              <a:avLst/>
            </a:prstGeom>
            <a:blipFill>
              <a:blip r:embed="rId3" cstate="print"/>
              <a:stretch>
                <a:fillRect/>
              </a:stretch>
            </a:blipFill>
          </p:spPr>
          <p:txBody>
            <a:bodyPr wrap="square" lIns="0" tIns="0" rIns="0" bIns="0" rtlCol="0"/>
            <a:p/>
          </p:txBody>
        </p:sp>
        <p:sp>
          <p:nvSpPr>
            <p:cNvPr id="110" name="object 16"/>
            <p:cNvSpPr/>
            <p:nvPr/>
          </p:nvSpPr>
          <p:spPr>
            <a:xfrm>
              <a:off x="4782311" y="2807207"/>
              <a:ext cx="1851660" cy="1143000"/>
            </a:xfrm>
            <a:prstGeom prst="rect">
              <a:avLst/>
            </a:prstGeom>
            <a:blipFill>
              <a:blip r:embed="rId4" cstate="print"/>
              <a:stretch>
                <a:fillRect/>
              </a:stretch>
            </a:blipFill>
          </p:spPr>
          <p:txBody>
            <a:bodyPr wrap="square" lIns="0" tIns="0" rIns="0" bIns="0" rtlCol="0"/>
            <a:p/>
          </p:txBody>
        </p:sp>
        <p:sp>
          <p:nvSpPr>
            <p:cNvPr id="111" name="object 17"/>
            <p:cNvSpPr/>
            <p:nvPr/>
          </p:nvSpPr>
          <p:spPr>
            <a:xfrm>
              <a:off x="4888991" y="2839211"/>
              <a:ext cx="1677923" cy="1115568"/>
            </a:xfrm>
            <a:prstGeom prst="rect">
              <a:avLst/>
            </a:prstGeom>
            <a:blipFill>
              <a:blip r:embed="rId8" cstate="print"/>
              <a:stretch>
                <a:fillRect/>
              </a:stretch>
            </a:blipFill>
          </p:spPr>
          <p:txBody>
            <a:bodyPr wrap="square" lIns="0" tIns="0" rIns="0" bIns="0" rtlCol="0"/>
            <a:p/>
          </p:txBody>
        </p:sp>
        <p:sp>
          <p:nvSpPr>
            <p:cNvPr id="112" name="object 18"/>
            <p:cNvSpPr/>
            <p:nvPr/>
          </p:nvSpPr>
          <p:spPr>
            <a:xfrm>
              <a:off x="4803647" y="2828543"/>
              <a:ext cx="1772411" cy="1063752"/>
            </a:xfrm>
            <a:prstGeom prst="rect">
              <a:avLst/>
            </a:prstGeom>
            <a:blipFill>
              <a:blip r:embed="rId6" cstate="print"/>
              <a:stretch>
                <a:fillRect/>
              </a:stretch>
            </a:blipFill>
          </p:spPr>
          <p:txBody>
            <a:bodyPr wrap="square" lIns="0" tIns="0" rIns="0" bIns="0" rtlCol="0"/>
            <a:p/>
          </p:txBody>
        </p:sp>
      </p:grpSp>
      <p:sp>
        <p:nvSpPr>
          <p:cNvPr id="113" name="object 19"/>
          <p:cNvSpPr txBox="1"/>
          <p:nvPr/>
        </p:nvSpPr>
        <p:spPr>
          <a:xfrm>
            <a:off x="5512435" y="3202178"/>
            <a:ext cx="1332865" cy="1022350"/>
          </a:xfrm>
          <a:prstGeom prst="rect">
            <a:avLst/>
          </a:prstGeom>
        </p:spPr>
        <p:txBody>
          <a:bodyPr vert="horz" wrap="square" lIns="0" tIns="31750" rIns="0" bIns="0" rtlCol="0">
            <a:spAutoFit/>
          </a:bodyPr>
          <a:p>
            <a:pPr marL="12700" marR="5080" indent="4445" algn="ctr">
              <a:lnSpc>
                <a:spcPct val="92000"/>
              </a:lnSpc>
              <a:spcBef>
                <a:spcPts val="250"/>
              </a:spcBef>
            </a:pPr>
            <a:r>
              <a:rPr sz="1400" dirty="0">
                <a:solidFill>
                  <a:srgbClr val="FFFFFF"/>
                </a:solidFill>
                <a:latin typeface="Carlito"/>
                <a:cs typeface="Carlito"/>
              </a:rPr>
              <a:t>.JSON </a:t>
            </a:r>
            <a:r>
              <a:rPr sz="1400" spc="-5" dirty="0">
                <a:solidFill>
                  <a:srgbClr val="FFFFFF"/>
                </a:solidFill>
                <a:latin typeface="Carlito"/>
                <a:cs typeface="Carlito"/>
              </a:rPr>
              <a:t>file </a:t>
            </a:r>
            <a:r>
              <a:rPr sz="1400" dirty="0">
                <a:solidFill>
                  <a:srgbClr val="FFFFFF"/>
                </a:solidFill>
                <a:latin typeface="Carlito"/>
                <a:cs typeface="Carlito"/>
              </a:rPr>
              <a:t>+  </a:t>
            </a:r>
            <a:r>
              <a:rPr sz="1400" spc="-10" dirty="0">
                <a:solidFill>
                  <a:srgbClr val="FFFFFF"/>
                </a:solidFill>
                <a:latin typeface="Carlito"/>
                <a:cs typeface="Carlito"/>
              </a:rPr>
              <a:t>Lists(Launch</a:t>
            </a:r>
            <a:r>
              <a:rPr sz="1400" spc="-125" dirty="0">
                <a:solidFill>
                  <a:srgbClr val="FFFFFF"/>
                </a:solidFill>
                <a:latin typeface="Carlito"/>
                <a:cs typeface="Carlito"/>
              </a:rPr>
              <a:t> </a:t>
            </a:r>
            <a:r>
              <a:rPr sz="1400" spc="-10" dirty="0">
                <a:solidFill>
                  <a:srgbClr val="FFFFFF"/>
                </a:solidFill>
                <a:latin typeface="Carlito"/>
                <a:cs typeface="Carlito"/>
              </a:rPr>
              <a:t>Site,  </a:t>
            </a:r>
            <a:r>
              <a:rPr sz="1400" spc="-5" dirty="0">
                <a:solidFill>
                  <a:srgbClr val="FFFFFF"/>
                </a:solidFill>
                <a:latin typeface="Carlito"/>
                <a:cs typeface="Carlito"/>
              </a:rPr>
              <a:t>Booster </a:t>
            </a:r>
            <a:r>
              <a:rPr sz="1400" spc="-25" dirty="0">
                <a:solidFill>
                  <a:srgbClr val="FFFFFF"/>
                </a:solidFill>
                <a:latin typeface="Carlito"/>
                <a:cs typeface="Carlito"/>
              </a:rPr>
              <a:t>Version,  </a:t>
            </a:r>
            <a:r>
              <a:rPr sz="1400" spc="-20" dirty="0">
                <a:solidFill>
                  <a:srgbClr val="FFFFFF"/>
                </a:solidFill>
                <a:latin typeface="Carlito"/>
                <a:cs typeface="Carlito"/>
              </a:rPr>
              <a:t>Payload</a:t>
            </a:r>
            <a:r>
              <a:rPr sz="1400" spc="-75" dirty="0">
                <a:solidFill>
                  <a:srgbClr val="FFFFFF"/>
                </a:solidFill>
                <a:latin typeface="Carlito"/>
                <a:cs typeface="Carlito"/>
              </a:rPr>
              <a:t> </a:t>
            </a:r>
            <a:r>
              <a:rPr sz="1400" spc="-15" dirty="0">
                <a:solidFill>
                  <a:srgbClr val="FFFFFF"/>
                </a:solidFill>
                <a:latin typeface="Carlito"/>
                <a:cs typeface="Carlito"/>
              </a:rPr>
              <a:t>Data)</a:t>
            </a:r>
            <a:endParaRPr sz="1400">
              <a:latin typeface="Carlito"/>
              <a:cs typeface="Carlito"/>
            </a:endParaRPr>
          </a:p>
        </p:txBody>
      </p:sp>
      <p:grpSp>
        <p:nvGrpSpPr>
          <p:cNvPr id="114" name="object 20"/>
          <p:cNvGrpSpPr/>
          <p:nvPr/>
        </p:nvGrpSpPr>
        <p:grpSpPr>
          <a:xfrm>
            <a:off x="5278881" y="4453254"/>
            <a:ext cx="2790825" cy="1141730"/>
            <a:chOff x="4782311" y="4137659"/>
            <a:chExt cx="2790825" cy="1141730"/>
          </a:xfrm>
        </p:grpSpPr>
        <p:sp>
          <p:nvSpPr>
            <p:cNvPr id="115" name="object 21"/>
            <p:cNvSpPr/>
            <p:nvPr/>
          </p:nvSpPr>
          <p:spPr>
            <a:xfrm>
              <a:off x="5146547" y="4319015"/>
              <a:ext cx="2426207" cy="239268"/>
            </a:xfrm>
            <a:prstGeom prst="rect">
              <a:avLst/>
            </a:prstGeom>
            <a:blipFill>
              <a:blip r:embed="rId9" cstate="print"/>
              <a:stretch>
                <a:fillRect/>
              </a:stretch>
            </a:blipFill>
          </p:spPr>
          <p:txBody>
            <a:bodyPr wrap="square" lIns="0" tIns="0" rIns="0" bIns="0" rtlCol="0"/>
            <a:p/>
          </p:txBody>
        </p:sp>
        <p:sp>
          <p:nvSpPr>
            <p:cNvPr id="116" name="object 22"/>
            <p:cNvSpPr/>
            <p:nvPr/>
          </p:nvSpPr>
          <p:spPr>
            <a:xfrm>
              <a:off x="5167883" y="4340351"/>
              <a:ext cx="2346960" cy="160019"/>
            </a:xfrm>
            <a:prstGeom prst="rect">
              <a:avLst/>
            </a:prstGeom>
            <a:blipFill>
              <a:blip r:embed="rId10" cstate="print"/>
              <a:stretch>
                <a:fillRect/>
              </a:stretch>
            </a:blipFill>
          </p:spPr>
          <p:txBody>
            <a:bodyPr wrap="square" lIns="0" tIns="0" rIns="0" bIns="0" rtlCol="0"/>
            <a:p/>
          </p:txBody>
        </p:sp>
        <p:sp>
          <p:nvSpPr>
            <p:cNvPr id="117" name="object 23"/>
            <p:cNvSpPr/>
            <p:nvPr/>
          </p:nvSpPr>
          <p:spPr>
            <a:xfrm>
              <a:off x="4782311" y="4137659"/>
              <a:ext cx="1851660" cy="1141476"/>
            </a:xfrm>
            <a:prstGeom prst="rect">
              <a:avLst/>
            </a:prstGeom>
            <a:blipFill>
              <a:blip r:embed="rId11" cstate="print"/>
              <a:stretch>
                <a:fillRect/>
              </a:stretch>
            </a:blipFill>
          </p:spPr>
          <p:txBody>
            <a:bodyPr wrap="square" lIns="0" tIns="0" rIns="0" bIns="0" rtlCol="0"/>
            <a:p/>
          </p:txBody>
        </p:sp>
        <p:sp>
          <p:nvSpPr>
            <p:cNvPr id="118" name="object 24"/>
            <p:cNvSpPr/>
            <p:nvPr/>
          </p:nvSpPr>
          <p:spPr>
            <a:xfrm>
              <a:off x="4850891" y="4273295"/>
              <a:ext cx="1755648" cy="905256"/>
            </a:xfrm>
            <a:prstGeom prst="rect">
              <a:avLst/>
            </a:prstGeom>
            <a:blipFill>
              <a:blip r:embed="rId12" cstate="print"/>
              <a:stretch>
                <a:fillRect/>
              </a:stretch>
            </a:blipFill>
          </p:spPr>
          <p:txBody>
            <a:bodyPr wrap="square" lIns="0" tIns="0" rIns="0" bIns="0" rtlCol="0"/>
            <a:p/>
          </p:txBody>
        </p:sp>
        <p:sp>
          <p:nvSpPr>
            <p:cNvPr id="119" name="object 25"/>
            <p:cNvSpPr/>
            <p:nvPr/>
          </p:nvSpPr>
          <p:spPr>
            <a:xfrm>
              <a:off x="4803647" y="4158995"/>
              <a:ext cx="1772411" cy="1062227"/>
            </a:xfrm>
            <a:prstGeom prst="rect">
              <a:avLst/>
            </a:prstGeom>
            <a:blipFill>
              <a:blip r:embed="rId13" cstate="print"/>
              <a:stretch>
                <a:fillRect/>
              </a:stretch>
            </a:blipFill>
          </p:spPr>
          <p:txBody>
            <a:bodyPr wrap="square" lIns="0" tIns="0" rIns="0" bIns="0" rtlCol="0"/>
            <a:p/>
          </p:txBody>
        </p:sp>
      </p:grpSp>
      <p:sp>
        <p:nvSpPr>
          <p:cNvPr id="120" name="object 26"/>
          <p:cNvSpPr txBox="1"/>
          <p:nvPr/>
        </p:nvSpPr>
        <p:spPr>
          <a:xfrm>
            <a:off x="5474335" y="4636515"/>
            <a:ext cx="1403985" cy="809625"/>
          </a:xfrm>
          <a:prstGeom prst="rect">
            <a:avLst/>
          </a:prstGeom>
        </p:spPr>
        <p:txBody>
          <a:bodyPr vert="horz" wrap="square" lIns="0" tIns="35560" rIns="0" bIns="0" rtlCol="0">
            <a:spAutoFit/>
          </a:bodyPr>
          <a:p>
            <a:pPr marL="12700" marR="5080" algn="ctr">
              <a:lnSpc>
                <a:spcPct val="90000"/>
              </a:lnSpc>
              <a:spcBef>
                <a:spcPts val="280"/>
              </a:spcBef>
            </a:pPr>
            <a:r>
              <a:rPr sz="1400" spc="-10" dirty="0">
                <a:solidFill>
                  <a:srgbClr val="FFFFFF"/>
                </a:solidFill>
                <a:latin typeface="Carlito"/>
                <a:cs typeface="Carlito"/>
              </a:rPr>
              <a:t>Json_normalize</a:t>
            </a:r>
            <a:r>
              <a:rPr sz="1400" spc="-170" dirty="0">
                <a:solidFill>
                  <a:srgbClr val="FFFFFF"/>
                </a:solidFill>
                <a:latin typeface="Carlito"/>
                <a:cs typeface="Carlito"/>
              </a:rPr>
              <a:t> </a:t>
            </a:r>
            <a:r>
              <a:rPr sz="1400" spc="-25" dirty="0">
                <a:solidFill>
                  <a:srgbClr val="FFFFFF"/>
                </a:solidFill>
                <a:latin typeface="Carlito"/>
                <a:cs typeface="Carlito"/>
              </a:rPr>
              <a:t>to  </a:t>
            </a:r>
            <a:r>
              <a:rPr sz="1400" spc="-20" dirty="0">
                <a:solidFill>
                  <a:srgbClr val="FFFFFF"/>
                </a:solidFill>
                <a:latin typeface="Carlito"/>
                <a:cs typeface="Carlito"/>
              </a:rPr>
              <a:t>DataFrame data  from</a:t>
            </a:r>
            <a:r>
              <a:rPr sz="1400" spc="-45" dirty="0">
                <a:solidFill>
                  <a:srgbClr val="FFFFFF"/>
                </a:solidFill>
                <a:latin typeface="Carlito"/>
                <a:cs typeface="Carlito"/>
              </a:rPr>
              <a:t> </a:t>
            </a:r>
            <a:r>
              <a:rPr sz="1400" dirty="0">
                <a:solidFill>
                  <a:srgbClr val="FFFFFF"/>
                </a:solidFill>
                <a:latin typeface="Carlito"/>
                <a:cs typeface="Carlito"/>
              </a:rPr>
              <a:t>JSON</a:t>
            </a:r>
            <a:endParaRPr sz="1400">
              <a:latin typeface="Carlito"/>
              <a:cs typeface="Carlito"/>
            </a:endParaRPr>
          </a:p>
        </p:txBody>
      </p:sp>
      <p:grpSp>
        <p:nvGrpSpPr>
          <p:cNvPr id="121" name="object 27"/>
          <p:cNvGrpSpPr/>
          <p:nvPr/>
        </p:nvGrpSpPr>
        <p:grpSpPr>
          <a:xfrm>
            <a:off x="7636510" y="3389502"/>
            <a:ext cx="1859280" cy="2205355"/>
            <a:chOff x="7139940" y="3073907"/>
            <a:chExt cx="1859280" cy="2205355"/>
          </a:xfrm>
        </p:grpSpPr>
        <p:sp>
          <p:nvSpPr>
            <p:cNvPr id="122" name="object 28"/>
            <p:cNvSpPr/>
            <p:nvPr/>
          </p:nvSpPr>
          <p:spPr>
            <a:xfrm>
              <a:off x="7418832" y="3073907"/>
              <a:ext cx="239268" cy="1399032"/>
            </a:xfrm>
            <a:prstGeom prst="rect">
              <a:avLst/>
            </a:prstGeom>
            <a:blipFill>
              <a:blip r:embed="rId14" cstate="print"/>
              <a:stretch>
                <a:fillRect/>
              </a:stretch>
            </a:blipFill>
          </p:spPr>
          <p:txBody>
            <a:bodyPr wrap="square" lIns="0" tIns="0" rIns="0" bIns="0" rtlCol="0"/>
            <a:p/>
          </p:txBody>
        </p:sp>
        <p:sp>
          <p:nvSpPr>
            <p:cNvPr id="123" name="object 29"/>
            <p:cNvSpPr/>
            <p:nvPr/>
          </p:nvSpPr>
          <p:spPr>
            <a:xfrm>
              <a:off x="7440168" y="3095243"/>
              <a:ext cx="160020" cy="1319784"/>
            </a:xfrm>
            <a:prstGeom prst="rect">
              <a:avLst/>
            </a:prstGeom>
            <a:blipFill>
              <a:blip r:embed="rId15" cstate="print"/>
              <a:stretch>
                <a:fillRect/>
              </a:stretch>
            </a:blipFill>
          </p:spPr>
          <p:txBody>
            <a:bodyPr wrap="square" lIns="0" tIns="0" rIns="0" bIns="0" rtlCol="0"/>
            <a:p/>
          </p:txBody>
        </p:sp>
        <p:sp>
          <p:nvSpPr>
            <p:cNvPr id="124" name="object 30"/>
            <p:cNvSpPr/>
            <p:nvPr/>
          </p:nvSpPr>
          <p:spPr>
            <a:xfrm>
              <a:off x="7139940" y="4137659"/>
              <a:ext cx="1851659" cy="1141476"/>
            </a:xfrm>
            <a:prstGeom prst="rect">
              <a:avLst/>
            </a:prstGeom>
            <a:blipFill>
              <a:blip r:embed="rId11" cstate="print"/>
              <a:stretch>
                <a:fillRect/>
              </a:stretch>
            </a:blipFill>
          </p:spPr>
          <p:txBody>
            <a:bodyPr wrap="square" lIns="0" tIns="0" rIns="0" bIns="0" rtlCol="0"/>
            <a:p/>
          </p:txBody>
        </p:sp>
        <p:sp>
          <p:nvSpPr>
            <p:cNvPr id="125" name="object 31"/>
            <p:cNvSpPr/>
            <p:nvPr/>
          </p:nvSpPr>
          <p:spPr>
            <a:xfrm>
              <a:off x="7173468" y="4378451"/>
              <a:ext cx="1825752" cy="694944"/>
            </a:xfrm>
            <a:prstGeom prst="rect">
              <a:avLst/>
            </a:prstGeom>
            <a:blipFill>
              <a:blip r:embed="rId16" cstate="print"/>
              <a:stretch>
                <a:fillRect/>
              </a:stretch>
            </a:blipFill>
          </p:spPr>
          <p:txBody>
            <a:bodyPr wrap="square" lIns="0" tIns="0" rIns="0" bIns="0" rtlCol="0"/>
            <a:p/>
          </p:txBody>
        </p:sp>
        <p:sp>
          <p:nvSpPr>
            <p:cNvPr id="126" name="object 32"/>
            <p:cNvSpPr/>
            <p:nvPr/>
          </p:nvSpPr>
          <p:spPr>
            <a:xfrm>
              <a:off x="7161276" y="4158995"/>
              <a:ext cx="1772412" cy="1062227"/>
            </a:xfrm>
            <a:prstGeom prst="rect">
              <a:avLst/>
            </a:prstGeom>
            <a:blipFill>
              <a:blip r:embed="rId13" cstate="print"/>
              <a:stretch>
                <a:fillRect/>
              </a:stretch>
            </a:blipFill>
          </p:spPr>
          <p:txBody>
            <a:bodyPr wrap="square" lIns="0" tIns="0" rIns="0" bIns="0" rtlCol="0"/>
            <a:p/>
          </p:txBody>
        </p:sp>
      </p:grpSp>
      <p:sp>
        <p:nvSpPr>
          <p:cNvPr id="127" name="object 33"/>
          <p:cNvSpPr txBox="1"/>
          <p:nvPr/>
        </p:nvSpPr>
        <p:spPr>
          <a:xfrm>
            <a:off x="7797291" y="4741037"/>
            <a:ext cx="1483995" cy="462915"/>
          </a:xfrm>
          <a:prstGeom prst="rect">
            <a:avLst/>
          </a:prstGeom>
        </p:spPr>
        <p:txBody>
          <a:bodyPr vert="horz" wrap="square" lIns="0" tIns="36195" rIns="0" bIns="0" rtlCol="0">
            <a:spAutoFit/>
          </a:bodyPr>
          <a:p>
            <a:pPr marL="575945" marR="5080" indent="-563880">
              <a:lnSpc>
                <a:spcPts val="1640"/>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128" name="object 34"/>
          <p:cNvGrpSpPr/>
          <p:nvPr/>
        </p:nvGrpSpPr>
        <p:grpSpPr>
          <a:xfrm>
            <a:off x="7636510" y="2060574"/>
            <a:ext cx="1868805" cy="2205355"/>
            <a:chOff x="7139940" y="1744979"/>
            <a:chExt cx="1868805" cy="2205355"/>
          </a:xfrm>
        </p:grpSpPr>
        <p:sp>
          <p:nvSpPr>
            <p:cNvPr id="129" name="object 35"/>
            <p:cNvSpPr/>
            <p:nvPr/>
          </p:nvSpPr>
          <p:spPr>
            <a:xfrm>
              <a:off x="7418832" y="1744979"/>
              <a:ext cx="239268" cy="1399032"/>
            </a:xfrm>
            <a:prstGeom prst="rect">
              <a:avLst/>
            </a:prstGeom>
            <a:blipFill>
              <a:blip r:embed="rId14" cstate="print"/>
              <a:stretch>
                <a:fillRect/>
              </a:stretch>
            </a:blipFill>
          </p:spPr>
          <p:txBody>
            <a:bodyPr wrap="square" lIns="0" tIns="0" rIns="0" bIns="0" rtlCol="0"/>
            <a:p/>
          </p:txBody>
        </p:sp>
        <p:sp>
          <p:nvSpPr>
            <p:cNvPr id="130" name="object 36"/>
            <p:cNvSpPr/>
            <p:nvPr/>
          </p:nvSpPr>
          <p:spPr>
            <a:xfrm>
              <a:off x="7440168" y="1766315"/>
              <a:ext cx="160020" cy="1319784"/>
            </a:xfrm>
            <a:prstGeom prst="rect">
              <a:avLst/>
            </a:prstGeom>
            <a:blipFill>
              <a:blip r:embed="rId15" cstate="print"/>
              <a:stretch>
                <a:fillRect/>
              </a:stretch>
            </a:blipFill>
          </p:spPr>
          <p:txBody>
            <a:bodyPr wrap="square" lIns="0" tIns="0" rIns="0" bIns="0" rtlCol="0"/>
            <a:p/>
          </p:txBody>
        </p:sp>
        <p:sp>
          <p:nvSpPr>
            <p:cNvPr id="131" name="object 37"/>
            <p:cNvSpPr/>
            <p:nvPr/>
          </p:nvSpPr>
          <p:spPr>
            <a:xfrm>
              <a:off x="7139940" y="2807207"/>
              <a:ext cx="1851659" cy="1143000"/>
            </a:xfrm>
            <a:prstGeom prst="rect">
              <a:avLst/>
            </a:prstGeom>
            <a:blipFill>
              <a:blip r:embed="rId4" cstate="print"/>
              <a:stretch>
                <a:fillRect/>
              </a:stretch>
            </a:blipFill>
          </p:spPr>
          <p:txBody>
            <a:bodyPr wrap="square" lIns="0" tIns="0" rIns="0" bIns="0" rtlCol="0"/>
            <a:p/>
          </p:txBody>
        </p:sp>
        <p:sp>
          <p:nvSpPr>
            <p:cNvPr id="132" name="object 38"/>
            <p:cNvSpPr/>
            <p:nvPr/>
          </p:nvSpPr>
          <p:spPr>
            <a:xfrm>
              <a:off x="7164324" y="3047999"/>
              <a:ext cx="1844039" cy="696468"/>
            </a:xfrm>
            <a:prstGeom prst="rect">
              <a:avLst/>
            </a:prstGeom>
            <a:blipFill>
              <a:blip r:embed="rId17" cstate="print"/>
              <a:stretch>
                <a:fillRect/>
              </a:stretch>
            </a:blipFill>
          </p:spPr>
          <p:txBody>
            <a:bodyPr wrap="square" lIns="0" tIns="0" rIns="0" bIns="0" rtlCol="0"/>
            <a:p/>
          </p:txBody>
        </p:sp>
        <p:sp>
          <p:nvSpPr>
            <p:cNvPr id="133" name="object 39"/>
            <p:cNvSpPr/>
            <p:nvPr/>
          </p:nvSpPr>
          <p:spPr>
            <a:xfrm>
              <a:off x="7161276" y="2828543"/>
              <a:ext cx="1772412" cy="1063752"/>
            </a:xfrm>
            <a:prstGeom prst="rect">
              <a:avLst/>
            </a:prstGeom>
            <a:blipFill>
              <a:blip r:embed="rId6" cstate="print"/>
              <a:stretch>
                <a:fillRect/>
              </a:stretch>
            </a:blipFill>
          </p:spPr>
          <p:txBody>
            <a:bodyPr wrap="square" lIns="0" tIns="0" rIns="0" bIns="0" rtlCol="0"/>
            <a:p/>
          </p:txBody>
        </p:sp>
      </p:grpSp>
      <p:sp>
        <p:nvSpPr>
          <p:cNvPr id="134" name="object 40"/>
          <p:cNvSpPr txBox="1"/>
          <p:nvPr/>
        </p:nvSpPr>
        <p:spPr>
          <a:xfrm>
            <a:off x="7788148" y="3411600"/>
            <a:ext cx="1492885" cy="462915"/>
          </a:xfrm>
          <a:prstGeom prst="rect">
            <a:avLst/>
          </a:prstGeom>
        </p:spPr>
        <p:txBody>
          <a:bodyPr vert="horz" wrap="square" lIns="0" tIns="36195" rIns="0" bIns="0" rtlCol="0">
            <a:spAutoFit/>
          </a:bodyPr>
          <a:p>
            <a:pPr marL="332740" marR="5080" indent="-320040">
              <a:lnSpc>
                <a:spcPts val="1640"/>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135" name="object 41"/>
          <p:cNvGrpSpPr/>
          <p:nvPr/>
        </p:nvGrpSpPr>
        <p:grpSpPr>
          <a:xfrm>
            <a:off x="7636510" y="1793875"/>
            <a:ext cx="2790825" cy="1143000"/>
            <a:chOff x="7139940" y="1478280"/>
            <a:chExt cx="2790825" cy="1143000"/>
          </a:xfrm>
        </p:grpSpPr>
        <p:sp>
          <p:nvSpPr>
            <p:cNvPr id="136" name="object 42"/>
            <p:cNvSpPr/>
            <p:nvPr/>
          </p:nvSpPr>
          <p:spPr>
            <a:xfrm>
              <a:off x="7504176" y="1661160"/>
              <a:ext cx="2426207" cy="237744"/>
            </a:xfrm>
            <a:prstGeom prst="rect">
              <a:avLst/>
            </a:prstGeom>
            <a:blipFill>
              <a:blip r:embed="rId18" cstate="print"/>
              <a:stretch>
                <a:fillRect/>
              </a:stretch>
            </a:blipFill>
          </p:spPr>
          <p:txBody>
            <a:bodyPr wrap="square" lIns="0" tIns="0" rIns="0" bIns="0" rtlCol="0"/>
            <a:p/>
          </p:txBody>
        </p:sp>
        <p:sp>
          <p:nvSpPr>
            <p:cNvPr id="137" name="object 43"/>
            <p:cNvSpPr/>
            <p:nvPr/>
          </p:nvSpPr>
          <p:spPr>
            <a:xfrm>
              <a:off x="7525512" y="1682496"/>
              <a:ext cx="2346959" cy="158496"/>
            </a:xfrm>
            <a:prstGeom prst="rect">
              <a:avLst/>
            </a:prstGeom>
            <a:blipFill>
              <a:blip r:embed="rId19" cstate="print"/>
              <a:stretch>
                <a:fillRect/>
              </a:stretch>
            </a:blipFill>
          </p:spPr>
          <p:txBody>
            <a:bodyPr wrap="square" lIns="0" tIns="0" rIns="0" bIns="0" rtlCol="0"/>
            <a:p/>
          </p:txBody>
        </p:sp>
        <p:sp>
          <p:nvSpPr>
            <p:cNvPr id="138" name="object 44"/>
            <p:cNvSpPr/>
            <p:nvPr/>
          </p:nvSpPr>
          <p:spPr>
            <a:xfrm>
              <a:off x="7139940" y="1478280"/>
              <a:ext cx="1851659" cy="1143000"/>
            </a:xfrm>
            <a:prstGeom prst="rect">
              <a:avLst/>
            </a:prstGeom>
            <a:blipFill>
              <a:blip r:embed="rId4" cstate="print"/>
              <a:stretch>
                <a:fillRect/>
              </a:stretch>
            </a:blipFill>
          </p:spPr>
          <p:txBody>
            <a:bodyPr wrap="square" lIns="0" tIns="0" rIns="0" bIns="0" rtlCol="0"/>
            <a:p/>
          </p:txBody>
        </p:sp>
        <p:sp>
          <p:nvSpPr>
            <p:cNvPr id="139" name="object 45"/>
            <p:cNvSpPr/>
            <p:nvPr/>
          </p:nvSpPr>
          <p:spPr>
            <a:xfrm>
              <a:off x="7226808" y="1615440"/>
              <a:ext cx="1717548" cy="903731"/>
            </a:xfrm>
            <a:prstGeom prst="rect">
              <a:avLst/>
            </a:prstGeom>
            <a:blipFill>
              <a:blip r:embed="rId20" cstate="print"/>
              <a:stretch>
                <a:fillRect/>
              </a:stretch>
            </a:blipFill>
          </p:spPr>
          <p:txBody>
            <a:bodyPr wrap="square" lIns="0" tIns="0" rIns="0" bIns="0" rtlCol="0"/>
            <a:p/>
          </p:txBody>
        </p:sp>
        <p:sp>
          <p:nvSpPr>
            <p:cNvPr id="140" name="object 46"/>
            <p:cNvSpPr/>
            <p:nvPr/>
          </p:nvSpPr>
          <p:spPr>
            <a:xfrm>
              <a:off x="7161276" y="1499616"/>
              <a:ext cx="1772412" cy="1063752"/>
            </a:xfrm>
            <a:prstGeom prst="rect">
              <a:avLst/>
            </a:prstGeom>
            <a:blipFill>
              <a:blip r:embed="rId6" cstate="print"/>
              <a:stretch>
                <a:fillRect/>
              </a:stretch>
            </a:blipFill>
          </p:spPr>
          <p:txBody>
            <a:bodyPr wrap="square" lIns="0" tIns="0" rIns="0" bIns="0" rtlCol="0"/>
            <a:p/>
          </p:txBody>
        </p:sp>
      </p:grpSp>
      <p:sp>
        <p:nvSpPr>
          <p:cNvPr id="141" name="object 47"/>
          <p:cNvSpPr txBox="1">
            <a:spLocks noGrp="1"/>
          </p:cNvSpPr>
          <p:nvPr/>
        </p:nvSpPr>
        <p:spPr>
          <a:xfrm>
            <a:off x="7850631" y="1976500"/>
            <a:ext cx="1373505" cy="673100"/>
          </a:xfrm>
          <a:prstGeom prst="rect">
            <a:avLst/>
          </a:prstGeom>
        </p:spPr>
        <p:txBody>
          <a:bodyPr vert="horz" wrap="square" lIns="0" tIns="35560" rIns="0" bIns="0" rtlCol="0">
            <a:spAutoFit/>
          </a:bodyPr>
          <a:lstStyle>
            <a:lvl1pPr>
              <a:defRPr sz="4800" b="0" i="0">
                <a:solidFill>
                  <a:srgbClr val="404040"/>
                </a:solidFill>
                <a:latin typeface="Arial" panose="020B0604020202020204"/>
                <a:ea typeface="+mj-ea"/>
                <a:cs typeface="Arial" panose="020B0604020202020204"/>
              </a:defRPr>
            </a:lvl1pPr>
          </a:lstStyle>
          <a:p>
            <a:pPr marL="12700" marR="5080" algn="ctr">
              <a:lnSpc>
                <a:spcPts val="1650"/>
              </a:lnSpc>
              <a:spcBef>
                <a:spcPts val="280"/>
              </a:spcBef>
            </a:pPr>
            <a:r>
              <a:rPr sz="1500" spc="-5" dirty="0">
                <a:solidFill>
                  <a:srgbClr val="FFFFFF"/>
                </a:solidFill>
                <a:latin typeface="Carlito"/>
                <a:cs typeface="Carlito"/>
              </a:rPr>
              <a:t>Filter </a:t>
            </a:r>
            <a:r>
              <a:rPr sz="1500" spc="-10" dirty="0">
                <a:solidFill>
                  <a:srgbClr val="FFFFFF"/>
                </a:solidFill>
                <a:latin typeface="Carlito"/>
                <a:cs typeface="Carlito"/>
              </a:rPr>
              <a:t>data to</a:t>
            </a:r>
            <a:r>
              <a:rPr sz="1500" spc="-204" dirty="0">
                <a:solidFill>
                  <a:srgbClr val="FFFFFF"/>
                </a:solidFill>
                <a:latin typeface="Carlito"/>
                <a:cs typeface="Carlito"/>
              </a:rPr>
              <a:t> </a:t>
            </a:r>
            <a:r>
              <a:rPr sz="1500" spc="-5" dirty="0">
                <a:solidFill>
                  <a:srgbClr val="FFFFFF"/>
                </a:solidFill>
                <a:latin typeface="Carlito"/>
                <a:cs typeface="Carlito"/>
              </a:rPr>
              <a:t>only  </a:t>
            </a:r>
            <a:r>
              <a:rPr sz="1500" dirty="0">
                <a:solidFill>
                  <a:srgbClr val="FFFFFF"/>
                </a:solidFill>
                <a:latin typeface="Carlito"/>
                <a:cs typeface="Carlito"/>
              </a:rPr>
              <a:t>include </a:t>
            </a:r>
            <a:r>
              <a:rPr sz="1500" spc="-20" dirty="0">
                <a:solidFill>
                  <a:srgbClr val="FFFFFF"/>
                </a:solidFill>
                <a:latin typeface="Carlito"/>
                <a:cs typeface="Carlito"/>
              </a:rPr>
              <a:t>Falcon </a:t>
            </a:r>
            <a:r>
              <a:rPr sz="1500" dirty="0">
                <a:solidFill>
                  <a:srgbClr val="FFFFFF"/>
                </a:solidFill>
                <a:latin typeface="Carlito"/>
                <a:cs typeface="Carlito"/>
              </a:rPr>
              <a:t>9  launches</a:t>
            </a:r>
            <a:endParaRPr sz="1500">
              <a:latin typeface="Carlito"/>
              <a:cs typeface="Carlito"/>
            </a:endParaRPr>
          </a:p>
        </p:txBody>
      </p:sp>
      <p:grpSp>
        <p:nvGrpSpPr>
          <p:cNvPr id="142" name="object 48"/>
          <p:cNvGrpSpPr/>
          <p:nvPr/>
        </p:nvGrpSpPr>
        <p:grpSpPr>
          <a:xfrm>
            <a:off x="9992613" y="1793875"/>
            <a:ext cx="1894839" cy="1143000"/>
            <a:chOff x="9496043" y="1478280"/>
            <a:chExt cx="1894839" cy="1143000"/>
          </a:xfrm>
        </p:grpSpPr>
        <p:sp>
          <p:nvSpPr>
            <p:cNvPr id="143" name="object 49"/>
            <p:cNvSpPr/>
            <p:nvPr/>
          </p:nvSpPr>
          <p:spPr>
            <a:xfrm>
              <a:off x="9496043" y="1478280"/>
              <a:ext cx="1851659" cy="1143000"/>
            </a:xfrm>
            <a:prstGeom prst="rect">
              <a:avLst/>
            </a:prstGeom>
            <a:blipFill>
              <a:blip r:embed="rId4" cstate="print"/>
              <a:stretch>
                <a:fillRect/>
              </a:stretch>
            </a:blipFill>
          </p:spPr>
          <p:txBody>
            <a:bodyPr wrap="square" lIns="0" tIns="0" rIns="0" bIns="0" rtlCol="0"/>
            <a:lstStyle/>
            <a:p/>
          </p:txBody>
        </p:sp>
        <p:sp>
          <p:nvSpPr>
            <p:cNvPr id="144" name="object 50"/>
            <p:cNvSpPr/>
            <p:nvPr/>
          </p:nvSpPr>
          <p:spPr>
            <a:xfrm>
              <a:off x="9497567" y="1615440"/>
              <a:ext cx="1892807" cy="903731"/>
            </a:xfrm>
            <a:prstGeom prst="rect">
              <a:avLst/>
            </a:prstGeom>
            <a:blipFill>
              <a:blip r:embed="rId21" cstate="print"/>
              <a:stretch>
                <a:fillRect/>
              </a:stretch>
            </a:blipFill>
          </p:spPr>
          <p:txBody>
            <a:bodyPr wrap="square" lIns="0" tIns="0" rIns="0" bIns="0" rtlCol="0"/>
            <a:lstStyle/>
            <a:p/>
          </p:txBody>
        </p:sp>
        <p:sp>
          <p:nvSpPr>
            <p:cNvPr id="145" name="object 51"/>
            <p:cNvSpPr/>
            <p:nvPr/>
          </p:nvSpPr>
          <p:spPr>
            <a:xfrm>
              <a:off x="9517379" y="1499616"/>
              <a:ext cx="1772412" cy="1063752"/>
            </a:xfrm>
            <a:prstGeom prst="rect">
              <a:avLst/>
            </a:prstGeom>
            <a:blipFill>
              <a:blip r:embed="rId22" cstate="print"/>
              <a:stretch>
                <a:fillRect/>
              </a:stretch>
            </a:blipFill>
          </p:spPr>
          <p:txBody>
            <a:bodyPr wrap="square" lIns="0" tIns="0" rIns="0" bIns="0" rtlCol="0"/>
            <a:lstStyle/>
            <a:p/>
          </p:txBody>
        </p:sp>
      </p:grpSp>
      <p:sp>
        <p:nvSpPr>
          <p:cNvPr id="146" name="object 52"/>
          <p:cNvSpPr txBox="1"/>
          <p:nvPr/>
        </p:nvSpPr>
        <p:spPr>
          <a:xfrm>
            <a:off x="10136886" y="1976500"/>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
        <p:nvSpPr>
          <p:cNvPr id="6" name="Text Box 5"/>
          <p:cNvSpPr txBox="1"/>
          <p:nvPr/>
        </p:nvSpPr>
        <p:spPr>
          <a:xfrm>
            <a:off x="789940" y="5767070"/>
            <a:ext cx="10720705" cy="751840"/>
          </a:xfrm>
          <a:prstGeom prst="rect">
            <a:avLst/>
          </a:prstGeom>
          <a:noFill/>
        </p:spPr>
        <p:txBody>
          <a:bodyPr wrap="square" rtlCol="0" anchor="t">
            <a:noAutofit/>
          </a:bodyPr>
          <a:p>
            <a:pPr>
              <a:lnSpc>
                <a:spcPct val="100000"/>
              </a:lnSpc>
              <a:spcBef>
                <a:spcPts val="1400"/>
              </a:spcBef>
            </a:pPr>
            <a:r>
              <a:rPr lang="en-IN" altLang="en-US" sz="1400">
                <a:solidFill>
                  <a:schemeClr val="accent3">
                    <a:lumMod val="25000"/>
                  </a:schemeClr>
                </a:solidFill>
                <a:latin typeface="Abadi" panose="020B0604020104020204" pitchFamily="34" charset="0"/>
                <a:sym typeface="+mn-ea"/>
              </a:rPr>
              <a:t>Github url : </a:t>
            </a:r>
            <a:r>
              <a:rPr lang="en-US" altLang="en-US" sz="1400">
                <a:solidFill>
                  <a:schemeClr val="accent3">
                    <a:lumMod val="25000"/>
                  </a:schemeClr>
                </a:solidFill>
                <a:latin typeface="Abadi" panose="020B0604020104020204" pitchFamily="34" charset="0"/>
                <a:sym typeface="+mn-ea"/>
                <a:hlinkClick r:id="rId23" tooltip="" action="ppaction://hlinkfile"/>
              </a:rPr>
              <a:t>https://github.com/Shailesh7772/IBM-Data-Science-Professional-Certificate/tree/main/IBM_Data_Science_Professional_Certification-master/1.What_is_Data_Science%20-%20Copy/Week%201%20-%20Defining%20Data%20Science%20and%20What%20Data%20Scientists%20Do</a:t>
            </a:r>
            <a:endParaRPr lang="en-US" altLang="en-US" sz="1400">
              <a:solidFill>
                <a:schemeClr val="accent3">
                  <a:lumMod val="25000"/>
                </a:schemeClr>
              </a:solidFill>
              <a:latin typeface="Abadi" panose="020B0604020104020204" pitchFamily="34" charset="0"/>
              <a:sym typeface="+mn-ea"/>
            </a:endParaRPr>
          </a:p>
        </p:txBody>
      </p:sp>
      <p:sp>
        <p:nvSpPr>
          <p:cNvPr id="7" name="Text Box 6"/>
          <p:cNvSpPr txBox="1"/>
          <p:nvPr/>
        </p:nvSpPr>
        <p:spPr>
          <a:xfrm>
            <a:off x="2997835" y="6198870"/>
            <a:ext cx="4064000" cy="368300"/>
          </a:xfrm>
          <a:prstGeom prst="rect">
            <a:avLst/>
          </a:prstGeom>
          <a:noFill/>
        </p:spPr>
        <p:txBody>
          <a:bodyPr wrap="square" rtlCol="0">
            <a:spAutoFit/>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655" y="1405255"/>
            <a:ext cx="3932555" cy="654685"/>
          </a:xfrm>
          <a:prstGeom prst="rect">
            <a:avLst/>
          </a:prstGeom>
        </p:spPr>
        <p:txBody>
          <a:bodyPr lIns="91440" tIns="45720" rIns="91440" bIns="45720" anchor="t">
            <a:noAutofit/>
          </a:bodyPr>
          <a:lstStyle/>
          <a:p>
            <a:pPr>
              <a:lnSpc>
                <a:spcPct val="100000"/>
              </a:lnSpc>
              <a:spcBef>
                <a:spcPts val="1400"/>
              </a:spcBef>
            </a:pPr>
            <a:r>
              <a:rPr lang="en-US" altLang="en-US" sz="1800">
                <a:solidFill>
                  <a:schemeClr val="accent3">
                    <a:lumMod val="25000"/>
                  </a:schemeClr>
                </a:solidFill>
                <a:latin typeface="Abadi" panose="020B0604020104020204" pitchFamily="34" charset="0"/>
              </a:rPr>
              <a:t>We scraped launch data from the SpaceX Wikipedia page using BeautifulSoup with the html5lib parser. Key details like Flight No., Date, Payload, and Outcome were extracted from the HTML table and converted into a Pandas DataFrame to complement the API data.</a:t>
            </a:r>
            <a:endParaRPr lang="en-US" alt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47" name="object 6"/>
          <p:cNvGrpSpPr/>
          <p:nvPr/>
        </p:nvGrpSpPr>
        <p:grpSpPr>
          <a:xfrm>
            <a:off x="5156835" y="1366520"/>
            <a:ext cx="2587625" cy="2077085"/>
            <a:chOff x="5111496" y="713231"/>
            <a:chExt cx="2621280" cy="2318385"/>
          </a:xfrm>
        </p:grpSpPr>
        <p:sp>
          <p:nvSpPr>
            <p:cNvPr id="48" name="object 7"/>
            <p:cNvSpPr/>
            <p:nvPr/>
          </p:nvSpPr>
          <p:spPr>
            <a:xfrm>
              <a:off x="5506212" y="1098804"/>
              <a:ext cx="304800" cy="1932432"/>
            </a:xfrm>
            <a:prstGeom prst="rect">
              <a:avLst/>
            </a:prstGeom>
            <a:blipFill>
              <a:blip r:embed="rId2" cstate="print"/>
              <a:stretch>
                <a:fillRect/>
              </a:stretch>
            </a:blipFill>
          </p:spPr>
          <p:txBody>
            <a:bodyPr wrap="square" lIns="0" tIns="0" rIns="0" bIns="0" rtlCol="0"/>
            <a:p/>
          </p:txBody>
        </p:sp>
        <p:sp>
          <p:nvSpPr>
            <p:cNvPr id="49" name="object 8"/>
            <p:cNvSpPr/>
            <p:nvPr/>
          </p:nvSpPr>
          <p:spPr>
            <a:xfrm>
              <a:off x="5527548" y="1110995"/>
              <a:ext cx="225551" cy="1862327"/>
            </a:xfrm>
            <a:prstGeom prst="rect">
              <a:avLst/>
            </a:prstGeom>
            <a:blipFill>
              <a:blip r:embed="rId3" cstate="print"/>
              <a:stretch>
                <a:fillRect/>
              </a:stretch>
            </a:blipFill>
          </p:spPr>
          <p:txBody>
            <a:bodyPr wrap="square" lIns="0" tIns="0" rIns="0" bIns="0" rtlCol="0"/>
            <a:p/>
          </p:txBody>
        </p:sp>
        <p:sp>
          <p:nvSpPr>
            <p:cNvPr id="50" name="object 9"/>
            <p:cNvSpPr/>
            <p:nvPr/>
          </p:nvSpPr>
          <p:spPr>
            <a:xfrm>
              <a:off x="5111496" y="713231"/>
              <a:ext cx="2580131" cy="1580388"/>
            </a:xfrm>
            <a:prstGeom prst="rect">
              <a:avLst/>
            </a:prstGeom>
            <a:blipFill>
              <a:blip r:embed="rId4" cstate="print"/>
              <a:stretch>
                <a:fillRect/>
              </a:stretch>
            </a:blipFill>
          </p:spPr>
          <p:txBody>
            <a:bodyPr wrap="square" lIns="0" tIns="0" rIns="0" bIns="0" rtlCol="0"/>
            <a:p/>
          </p:txBody>
        </p:sp>
        <p:sp>
          <p:nvSpPr>
            <p:cNvPr id="51" name="object 10"/>
            <p:cNvSpPr/>
            <p:nvPr/>
          </p:nvSpPr>
          <p:spPr>
            <a:xfrm>
              <a:off x="5134356" y="1037843"/>
              <a:ext cx="2598420" cy="981455"/>
            </a:xfrm>
            <a:prstGeom prst="rect">
              <a:avLst/>
            </a:prstGeom>
            <a:blipFill>
              <a:blip r:embed="rId5" cstate="print"/>
              <a:stretch>
                <a:fillRect/>
              </a:stretch>
            </a:blipFill>
          </p:spPr>
          <p:txBody>
            <a:bodyPr wrap="square" lIns="0" tIns="0" rIns="0" bIns="0" rtlCol="0"/>
            <a:p/>
          </p:txBody>
        </p:sp>
        <p:sp>
          <p:nvSpPr>
            <p:cNvPr id="52" name="object 11"/>
            <p:cNvSpPr/>
            <p:nvPr/>
          </p:nvSpPr>
          <p:spPr>
            <a:xfrm>
              <a:off x="5132832" y="734567"/>
              <a:ext cx="2500884" cy="1501139"/>
            </a:xfrm>
            <a:prstGeom prst="rect">
              <a:avLst/>
            </a:prstGeom>
            <a:blipFill>
              <a:blip r:embed="rId6" cstate="print"/>
              <a:stretch>
                <a:fillRect/>
              </a:stretch>
            </a:blipFill>
          </p:spPr>
          <p:txBody>
            <a:bodyPr wrap="square" lIns="0" tIns="0" rIns="0" bIns="0" rtlCol="0"/>
            <a:p/>
          </p:txBody>
        </p:sp>
      </p:grpSp>
      <p:sp>
        <p:nvSpPr>
          <p:cNvPr id="53" name="object 12"/>
          <p:cNvSpPr txBox="1"/>
          <p:nvPr/>
        </p:nvSpPr>
        <p:spPr>
          <a:xfrm>
            <a:off x="5359400" y="1757680"/>
            <a:ext cx="2094230" cy="596265"/>
          </a:xfrm>
          <a:prstGeom prst="rect">
            <a:avLst/>
          </a:prstGeom>
        </p:spPr>
        <p:txBody>
          <a:bodyPr vert="horz" wrap="square" lIns="0" tIns="12065" rIns="0" bIns="0" rtlCol="0">
            <a:noAutofit/>
          </a:bodyPr>
          <a:p>
            <a:pPr algn="ctr">
              <a:lnSpc>
                <a:spcPts val="2520"/>
              </a:lnSpc>
              <a:spcBef>
                <a:spcPts val="95"/>
              </a:spcBef>
            </a:pPr>
            <a:r>
              <a:rPr sz="1600" spc="-25" dirty="0">
                <a:solidFill>
                  <a:srgbClr val="FFFFFF"/>
                </a:solidFill>
                <a:latin typeface="Carlito"/>
                <a:cs typeface="Carlito"/>
              </a:rPr>
              <a:t>Request</a:t>
            </a:r>
            <a:r>
              <a:rPr sz="1600" spc="-114" dirty="0">
                <a:solidFill>
                  <a:srgbClr val="FFFFFF"/>
                </a:solidFill>
                <a:latin typeface="Carlito"/>
                <a:cs typeface="Carlito"/>
              </a:rPr>
              <a:t> </a:t>
            </a:r>
            <a:r>
              <a:rPr sz="1600" spc="-5" dirty="0">
                <a:solidFill>
                  <a:srgbClr val="FFFFFF"/>
                </a:solidFill>
                <a:latin typeface="Carlito"/>
                <a:cs typeface="Carlito"/>
              </a:rPr>
              <a:t>Wikipedia</a:t>
            </a:r>
            <a:endParaRPr sz="1600">
              <a:latin typeface="Carlito"/>
              <a:cs typeface="Carlito"/>
            </a:endParaRPr>
          </a:p>
          <a:p>
            <a:pPr marL="13335" algn="ctr">
              <a:lnSpc>
                <a:spcPts val="2520"/>
              </a:lnSpc>
            </a:pPr>
            <a:r>
              <a:rPr sz="1600" spc="-25" dirty="0">
                <a:solidFill>
                  <a:srgbClr val="FFFFFF"/>
                </a:solidFill>
                <a:latin typeface="Carlito"/>
                <a:cs typeface="Carlito"/>
              </a:rPr>
              <a:t>html</a:t>
            </a:r>
            <a:endParaRPr sz="1600">
              <a:latin typeface="Carlito"/>
              <a:cs typeface="Carlito"/>
            </a:endParaRPr>
          </a:p>
        </p:txBody>
      </p:sp>
      <p:grpSp>
        <p:nvGrpSpPr>
          <p:cNvPr id="54" name="object 13"/>
          <p:cNvGrpSpPr/>
          <p:nvPr/>
        </p:nvGrpSpPr>
        <p:grpSpPr>
          <a:xfrm>
            <a:off x="5156835" y="3242945"/>
            <a:ext cx="2546985" cy="2077085"/>
            <a:chOff x="5111496" y="2589276"/>
            <a:chExt cx="2580640" cy="2318385"/>
          </a:xfrm>
        </p:grpSpPr>
        <p:sp>
          <p:nvSpPr>
            <p:cNvPr id="55" name="object 14"/>
            <p:cNvSpPr/>
            <p:nvPr/>
          </p:nvSpPr>
          <p:spPr>
            <a:xfrm>
              <a:off x="5506212" y="2965704"/>
              <a:ext cx="304800" cy="1941576"/>
            </a:xfrm>
            <a:prstGeom prst="rect">
              <a:avLst/>
            </a:prstGeom>
            <a:blipFill>
              <a:blip r:embed="rId7" cstate="print"/>
              <a:stretch>
                <a:fillRect/>
              </a:stretch>
            </a:blipFill>
          </p:spPr>
          <p:txBody>
            <a:bodyPr wrap="square" lIns="0" tIns="0" rIns="0" bIns="0" rtlCol="0"/>
            <a:p/>
          </p:txBody>
        </p:sp>
        <p:sp>
          <p:nvSpPr>
            <p:cNvPr id="56" name="object 15"/>
            <p:cNvSpPr/>
            <p:nvPr/>
          </p:nvSpPr>
          <p:spPr>
            <a:xfrm>
              <a:off x="5527548" y="2987040"/>
              <a:ext cx="225551" cy="1862327"/>
            </a:xfrm>
            <a:prstGeom prst="rect">
              <a:avLst/>
            </a:prstGeom>
            <a:blipFill>
              <a:blip r:embed="rId3" cstate="print"/>
              <a:stretch>
                <a:fillRect/>
              </a:stretch>
            </a:blipFill>
          </p:spPr>
          <p:txBody>
            <a:bodyPr wrap="square" lIns="0" tIns="0" rIns="0" bIns="0" rtlCol="0"/>
            <a:p/>
          </p:txBody>
        </p:sp>
        <p:sp>
          <p:nvSpPr>
            <p:cNvPr id="57" name="object 16"/>
            <p:cNvSpPr/>
            <p:nvPr/>
          </p:nvSpPr>
          <p:spPr>
            <a:xfrm>
              <a:off x="5111496" y="2589276"/>
              <a:ext cx="2580131" cy="1580388"/>
            </a:xfrm>
            <a:prstGeom prst="rect">
              <a:avLst/>
            </a:prstGeom>
            <a:blipFill>
              <a:blip r:embed="rId4" cstate="print"/>
              <a:stretch>
                <a:fillRect/>
              </a:stretch>
            </a:blipFill>
          </p:spPr>
          <p:txBody>
            <a:bodyPr wrap="square" lIns="0" tIns="0" rIns="0" bIns="0" rtlCol="0"/>
            <a:p/>
          </p:txBody>
        </p:sp>
        <p:sp>
          <p:nvSpPr>
            <p:cNvPr id="58" name="object 17"/>
            <p:cNvSpPr/>
            <p:nvPr/>
          </p:nvSpPr>
          <p:spPr>
            <a:xfrm>
              <a:off x="5334000" y="2913888"/>
              <a:ext cx="2135124" cy="981456"/>
            </a:xfrm>
            <a:prstGeom prst="rect">
              <a:avLst/>
            </a:prstGeom>
            <a:blipFill>
              <a:blip r:embed="rId8" cstate="print"/>
              <a:stretch>
                <a:fillRect/>
              </a:stretch>
            </a:blipFill>
          </p:spPr>
          <p:txBody>
            <a:bodyPr wrap="square" lIns="0" tIns="0" rIns="0" bIns="0" rtlCol="0"/>
            <a:p/>
          </p:txBody>
        </p:sp>
        <p:sp>
          <p:nvSpPr>
            <p:cNvPr id="59" name="object 18"/>
            <p:cNvSpPr/>
            <p:nvPr/>
          </p:nvSpPr>
          <p:spPr>
            <a:xfrm>
              <a:off x="5132832" y="2610612"/>
              <a:ext cx="2500884" cy="1501139"/>
            </a:xfrm>
            <a:prstGeom prst="rect">
              <a:avLst/>
            </a:prstGeom>
            <a:blipFill>
              <a:blip r:embed="rId6" cstate="print"/>
              <a:stretch>
                <a:fillRect/>
              </a:stretch>
            </a:blipFill>
          </p:spPr>
          <p:txBody>
            <a:bodyPr wrap="square" lIns="0" tIns="0" rIns="0" bIns="0" rtlCol="0"/>
            <a:p/>
          </p:txBody>
        </p:sp>
      </p:grpSp>
      <p:sp>
        <p:nvSpPr>
          <p:cNvPr id="60" name="object 19"/>
          <p:cNvSpPr txBox="1"/>
          <p:nvPr/>
        </p:nvSpPr>
        <p:spPr>
          <a:xfrm>
            <a:off x="5559425" y="3634105"/>
            <a:ext cx="1687195" cy="596265"/>
          </a:xfrm>
          <a:prstGeom prst="rect">
            <a:avLst/>
          </a:prstGeom>
        </p:spPr>
        <p:txBody>
          <a:bodyPr vert="horz" wrap="square" lIns="0" tIns="12065" rIns="0" bIns="0" rtlCol="0">
            <a:noAutofit/>
          </a:bodyPr>
          <a:p>
            <a:pPr marL="73025">
              <a:lnSpc>
                <a:spcPts val="2520"/>
              </a:lnSpc>
              <a:spcBef>
                <a:spcPts val="95"/>
              </a:spcBef>
            </a:pPr>
            <a:r>
              <a:rPr sz="1600" spc="-15" dirty="0">
                <a:solidFill>
                  <a:srgbClr val="FFFFFF"/>
                </a:solidFill>
                <a:latin typeface="Carlito"/>
                <a:cs typeface="Carlito"/>
              </a:rPr>
              <a:t>BeautifulSoup</a:t>
            </a:r>
            <a:endParaRPr sz="1600">
              <a:latin typeface="Carlito"/>
              <a:cs typeface="Carlito"/>
            </a:endParaRPr>
          </a:p>
          <a:p>
            <a:pPr marL="12700">
              <a:lnSpc>
                <a:spcPts val="2520"/>
              </a:lnSpc>
            </a:pPr>
            <a:r>
              <a:rPr sz="1600" spc="-20" dirty="0">
                <a:solidFill>
                  <a:srgbClr val="FFFFFF"/>
                </a:solidFill>
                <a:latin typeface="Carlito"/>
                <a:cs typeface="Carlito"/>
              </a:rPr>
              <a:t>html5lib</a:t>
            </a:r>
            <a:r>
              <a:rPr sz="1600" spc="-105" dirty="0">
                <a:solidFill>
                  <a:srgbClr val="FFFFFF"/>
                </a:solidFill>
                <a:latin typeface="Carlito"/>
                <a:cs typeface="Carlito"/>
              </a:rPr>
              <a:t> </a:t>
            </a:r>
            <a:r>
              <a:rPr sz="1600" spc="-35" dirty="0">
                <a:solidFill>
                  <a:srgbClr val="FFFFFF"/>
                </a:solidFill>
                <a:latin typeface="Carlito"/>
                <a:cs typeface="Carlito"/>
              </a:rPr>
              <a:t>Parser</a:t>
            </a:r>
            <a:endParaRPr sz="1600">
              <a:latin typeface="Carlito"/>
              <a:cs typeface="Carlito"/>
            </a:endParaRPr>
          </a:p>
        </p:txBody>
      </p:sp>
      <p:grpSp>
        <p:nvGrpSpPr>
          <p:cNvPr id="61" name="object 20"/>
          <p:cNvGrpSpPr/>
          <p:nvPr/>
        </p:nvGrpSpPr>
        <p:grpSpPr>
          <a:xfrm>
            <a:off x="5156835" y="5118735"/>
            <a:ext cx="3855720" cy="1416050"/>
            <a:chOff x="5111496" y="4465320"/>
            <a:chExt cx="3906520" cy="1580515"/>
          </a:xfrm>
        </p:grpSpPr>
        <p:sp>
          <p:nvSpPr>
            <p:cNvPr id="62" name="object 21"/>
            <p:cNvSpPr/>
            <p:nvPr/>
          </p:nvSpPr>
          <p:spPr>
            <a:xfrm>
              <a:off x="5625084" y="4721352"/>
              <a:ext cx="3392423" cy="304800"/>
            </a:xfrm>
            <a:prstGeom prst="rect">
              <a:avLst/>
            </a:prstGeom>
            <a:blipFill>
              <a:blip r:embed="rId9" cstate="print"/>
              <a:stretch>
                <a:fillRect/>
              </a:stretch>
            </a:blipFill>
          </p:spPr>
          <p:txBody>
            <a:bodyPr wrap="square" lIns="0" tIns="0" rIns="0" bIns="0" rtlCol="0"/>
            <a:p/>
          </p:txBody>
        </p:sp>
        <p:sp>
          <p:nvSpPr>
            <p:cNvPr id="63" name="object 22"/>
            <p:cNvSpPr/>
            <p:nvPr/>
          </p:nvSpPr>
          <p:spPr>
            <a:xfrm>
              <a:off x="5646420" y="4742688"/>
              <a:ext cx="3313176" cy="225551"/>
            </a:xfrm>
            <a:prstGeom prst="rect">
              <a:avLst/>
            </a:prstGeom>
            <a:blipFill>
              <a:blip r:embed="rId10" cstate="print"/>
              <a:stretch>
                <a:fillRect/>
              </a:stretch>
            </a:blipFill>
          </p:spPr>
          <p:txBody>
            <a:bodyPr wrap="square" lIns="0" tIns="0" rIns="0" bIns="0" rtlCol="0"/>
            <a:p/>
          </p:txBody>
        </p:sp>
        <p:sp>
          <p:nvSpPr>
            <p:cNvPr id="64" name="object 23"/>
            <p:cNvSpPr/>
            <p:nvPr/>
          </p:nvSpPr>
          <p:spPr>
            <a:xfrm>
              <a:off x="5111496" y="4465320"/>
              <a:ext cx="2580131" cy="1580388"/>
            </a:xfrm>
            <a:prstGeom prst="rect">
              <a:avLst/>
            </a:prstGeom>
            <a:blipFill>
              <a:blip r:embed="rId4" cstate="print"/>
              <a:stretch>
                <a:fillRect/>
              </a:stretch>
            </a:blipFill>
          </p:spPr>
          <p:txBody>
            <a:bodyPr wrap="square" lIns="0" tIns="0" rIns="0" bIns="0" rtlCol="0"/>
            <a:p/>
          </p:txBody>
        </p:sp>
        <p:sp>
          <p:nvSpPr>
            <p:cNvPr id="65" name="object 24"/>
            <p:cNvSpPr/>
            <p:nvPr/>
          </p:nvSpPr>
          <p:spPr>
            <a:xfrm>
              <a:off x="5289804" y="4789932"/>
              <a:ext cx="2287524" cy="981456"/>
            </a:xfrm>
            <a:prstGeom prst="rect">
              <a:avLst/>
            </a:prstGeom>
            <a:blipFill>
              <a:blip r:embed="rId11" cstate="print"/>
              <a:stretch>
                <a:fillRect/>
              </a:stretch>
            </a:blipFill>
          </p:spPr>
          <p:txBody>
            <a:bodyPr wrap="square" lIns="0" tIns="0" rIns="0" bIns="0" rtlCol="0"/>
            <a:p/>
          </p:txBody>
        </p:sp>
        <p:sp>
          <p:nvSpPr>
            <p:cNvPr id="66" name="object 25"/>
            <p:cNvSpPr/>
            <p:nvPr/>
          </p:nvSpPr>
          <p:spPr>
            <a:xfrm>
              <a:off x="5132832" y="4486656"/>
              <a:ext cx="2500884" cy="1501140"/>
            </a:xfrm>
            <a:prstGeom prst="rect">
              <a:avLst/>
            </a:prstGeom>
            <a:blipFill>
              <a:blip r:embed="rId6" cstate="print"/>
              <a:stretch>
                <a:fillRect/>
              </a:stretch>
            </a:blipFill>
          </p:spPr>
          <p:txBody>
            <a:bodyPr wrap="square" lIns="0" tIns="0" rIns="0" bIns="0" rtlCol="0"/>
            <a:p/>
          </p:txBody>
        </p:sp>
      </p:grpSp>
      <p:sp>
        <p:nvSpPr>
          <p:cNvPr id="67" name="object 26"/>
          <p:cNvSpPr txBox="1"/>
          <p:nvPr/>
        </p:nvSpPr>
        <p:spPr>
          <a:xfrm>
            <a:off x="5514975" y="5507990"/>
            <a:ext cx="1778635" cy="599440"/>
          </a:xfrm>
          <a:prstGeom prst="rect">
            <a:avLst/>
          </a:prstGeom>
        </p:spPr>
        <p:txBody>
          <a:bodyPr vert="horz" wrap="square" lIns="0" tIns="44450" rIns="0" bIns="0" rtlCol="0">
            <a:noAutofit/>
          </a:bodyPr>
          <a:p>
            <a:pPr marL="334010" marR="5080" indent="-321945">
              <a:lnSpc>
                <a:spcPts val="2430"/>
              </a:lnSpc>
              <a:spcBef>
                <a:spcPts val="350"/>
              </a:spcBef>
            </a:pPr>
            <a:r>
              <a:rPr sz="1600" spc="-15" dirty="0">
                <a:solidFill>
                  <a:srgbClr val="FFFFFF"/>
                </a:solidFill>
                <a:latin typeface="Carlito"/>
                <a:cs typeface="Carlito"/>
              </a:rPr>
              <a:t>Find </a:t>
            </a:r>
            <a:r>
              <a:rPr sz="1600" spc="-5" dirty="0">
                <a:solidFill>
                  <a:srgbClr val="FFFFFF"/>
                </a:solidFill>
                <a:latin typeface="Carlito"/>
                <a:cs typeface="Carlito"/>
              </a:rPr>
              <a:t>launch</a:t>
            </a:r>
            <a:r>
              <a:rPr sz="1600" spc="-145" dirty="0">
                <a:solidFill>
                  <a:srgbClr val="FFFFFF"/>
                </a:solidFill>
                <a:latin typeface="Carlito"/>
                <a:cs typeface="Carlito"/>
              </a:rPr>
              <a:t> </a:t>
            </a:r>
            <a:r>
              <a:rPr sz="1600" spc="-40" dirty="0">
                <a:solidFill>
                  <a:srgbClr val="FFFFFF"/>
                </a:solidFill>
                <a:latin typeface="Carlito"/>
                <a:cs typeface="Carlito"/>
              </a:rPr>
              <a:t>info  </a:t>
            </a:r>
            <a:r>
              <a:rPr sz="1600" spc="-25" dirty="0">
                <a:solidFill>
                  <a:srgbClr val="FFFFFF"/>
                </a:solidFill>
                <a:latin typeface="Carlito"/>
                <a:cs typeface="Carlito"/>
              </a:rPr>
              <a:t>html</a:t>
            </a:r>
            <a:r>
              <a:rPr sz="1600" spc="-70" dirty="0">
                <a:solidFill>
                  <a:srgbClr val="FFFFFF"/>
                </a:solidFill>
                <a:latin typeface="Carlito"/>
                <a:cs typeface="Carlito"/>
              </a:rPr>
              <a:t> </a:t>
            </a:r>
            <a:r>
              <a:rPr sz="1600" spc="-20" dirty="0">
                <a:solidFill>
                  <a:srgbClr val="FFFFFF"/>
                </a:solidFill>
                <a:latin typeface="Carlito"/>
                <a:cs typeface="Carlito"/>
              </a:rPr>
              <a:t>table</a:t>
            </a:r>
            <a:endParaRPr sz="1600">
              <a:latin typeface="Carlito"/>
              <a:cs typeface="Carlito"/>
            </a:endParaRPr>
          </a:p>
        </p:txBody>
      </p:sp>
      <p:grpSp>
        <p:nvGrpSpPr>
          <p:cNvPr id="68" name="object 27"/>
          <p:cNvGrpSpPr/>
          <p:nvPr/>
        </p:nvGrpSpPr>
        <p:grpSpPr>
          <a:xfrm>
            <a:off x="8483600" y="3618865"/>
            <a:ext cx="2546985" cy="2759710"/>
            <a:chOff x="8438388" y="2965704"/>
            <a:chExt cx="2580640" cy="3080385"/>
          </a:xfrm>
        </p:grpSpPr>
        <p:sp>
          <p:nvSpPr>
            <p:cNvPr id="69" name="object 28"/>
            <p:cNvSpPr/>
            <p:nvPr/>
          </p:nvSpPr>
          <p:spPr>
            <a:xfrm>
              <a:off x="8833104" y="2965704"/>
              <a:ext cx="304800" cy="1941576"/>
            </a:xfrm>
            <a:prstGeom prst="rect">
              <a:avLst/>
            </a:prstGeom>
            <a:blipFill>
              <a:blip r:embed="rId12" cstate="print"/>
              <a:stretch>
                <a:fillRect/>
              </a:stretch>
            </a:blipFill>
          </p:spPr>
          <p:txBody>
            <a:bodyPr wrap="square" lIns="0" tIns="0" rIns="0" bIns="0" rtlCol="0"/>
            <a:p/>
          </p:txBody>
        </p:sp>
        <p:sp>
          <p:nvSpPr>
            <p:cNvPr id="70" name="object 29"/>
            <p:cNvSpPr/>
            <p:nvPr/>
          </p:nvSpPr>
          <p:spPr>
            <a:xfrm>
              <a:off x="8854440" y="2987040"/>
              <a:ext cx="225551" cy="1862327"/>
            </a:xfrm>
            <a:prstGeom prst="rect">
              <a:avLst/>
            </a:prstGeom>
            <a:blipFill>
              <a:blip r:embed="rId13" cstate="print"/>
              <a:stretch>
                <a:fillRect/>
              </a:stretch>
            </a:blipFill>
          </p:spPr>
          <p:txBody>
            <a:bodyPr wrap="square" lIns="0" tIns="0" rIns="0" bIns="0" rtlCol="0"/>
            <a:p/>
          </p:txBody>
        </p:sp>
        <p:sp>
          <p:nvSpPr>
            <p:cNvPr id="71" name="object 30"/>
            <p:cNvSpPr/>
            <p:nvPr/>
          </p:nvSpPr>
          <p:spPr>
            <a:xfrm>
              <a:off x="8438388" y="4465320"/>
              <a:ext cx="2580131" cy="1580388"/>
            </a:xfrm>
            <a:prstGeom prst="rect">
              <a:avLst/>
            </a:prstGeom>
            <a:blipFill>
              <a:blip r:embed="rId4" cstate="print"/>
              <a:stretch>
                <a:fillRect/>
              </a:stretch>
            </a:blipFill>
          </p:spPr>
          <p:txBody>
            <a:bodyPr wrap="square" lIns="0" tIns="0" rIns="0" bIns="0" rtlCol="0"/>
            <a:p/>
          </p:txBody>
        </p:sp>
        <p:sp>
          <p:nvSpPr>
            <p:cNvPr id="72" name="object 31"/>
            <p:cNvSpPr/>
            <p:nvPr/>
          </p:nvSpPr>
          <p:spPr>
            <a:xfrm>
              <a:off x="8546592" y="4943855"/>
              <a:ext cx="2363724" cy="673607"/>
            </a:xfrm>
            <a:prstGeom prst="rect">
              <a:avLst/>
            </a:prstGeom>
            <a:blipFill>
              <a:blip r:embed="rId14" cstate="print"/>
              <a:stretch>
                <a:fillRect/>
              </a:stretch>
            </a:blipFill>
          </p:spPr>
          <p:txBody>
            <a:bodyPr wrap="square" lIns="0" tIns="0" rIns="0" bIns="0" rtlCol="0"/>
            <a:p/>
          </p:txBody>
        </p:sp>
        <p:sp>
          <p:nvSpPr>
            <p:cNvPr id="73" name="object 32"/>
            <p:cNvSpPr/>
            <p:nvPr/>
          </p:nvSpPr>
          <p:spPr>
            <a:xfrm>
              <a:off x="8459724" y="4486656"/>
              <a:ext cx="2500883" cy="1501140"/>
            </a:xfrm>
            <a:prstGeom prst="rect">
              <a:avLst/>
            </a:prstGeom>
            <a:blipFill>
              <a:blip r:embed="rId6" cstate="print"/>
              <a:stretch>
                <a:fillRect/>
              </a:stretch>
            </a:blipFill>
          </p:spPr>
          <p:txBody>
            <a:bodyPr wrap="square" lIns="0" tIns="0" rIns="0" bIns="0" rtlCol="0"/>
            <a:p/>
          </p:txBody>
        </p:sp>
      </p:grpSp>
      <p:sp>
        <p:nvSpPr>
          <p:cNvPr id="74" name="object 33"/>
          <p:cNvSpPr txBox="1"/>
          <p:nvPr/>
        </p:nvSpPr>
        <p:spPr>
          <a:xfrm>
            <a:off x="8772525" y="5661660"/>
            <a:ext cx="1918970" cy="323215"/>
          </a:xfrm>
          <a:prstGeom prst="rect">
            <a:avLst/>
          </a:prstGeom>
        </p:spPr>
        <p:txBody>
          <a:bodyPr vert="horz" wrap="square" lIns="0" tIns="12065" rIns="0" bIns="0" rtlCol="0">
            <a:noAutofit/>
          </a:bodyPr>
          <a:p>
            <a:pPr marL="12700">
              <a:lnSpc>
                <a:spcPct val="100000"/>
              </a:lnSpc>
              <a:spcBef>
                <a:spcPts val="95"/>
              </a:spcBef>
            </a:pPr>
            <a:r>
              <a:rPr sz="1600" spc="-40" dirty="0">
                <a:solidFill>
                  <a:srgbClr val="FFFFFF"/>
                </a:solidFill>
                <a:latin typeface="Carlito"/>
                <a:cs typeface="Carlito"/>
              </a:rPr>
              <a:t>Create</a:t>
            </a:r>
            <a:r>
              <a:rPr sz="1600" spc="-70" dirty="0">
                <a:solidFill>
                  <a:srgbClr val="FFFFFF"/>
                </a:solidFill>
                <a:latin typeface="Carlito"/>
                <a:cs typeface="Carlito"/>
              </a:rPr>
              <a:t> </a:t>
            </a:r>
            <a:r>
              <a:rPr sz="1600" spc="-10" dirty="0">
                <a:solidFill>
                  <a:srgbClr val="FFFFFF"/>
                </a:solidFill>
                <a:latin typeface="Carlito"/>
                <a:cs typeface="Carlito"/>
              </a:rPr>
              <a:t>dictionary</a:t>
            </a:r>
            <a:endParaRPr sz="1600">
              <a:latin typeface="Carlito"/>
              <a:cs typeface="Carlito"/>
            </a:endParaRPr>
          </a:p>
        </p:txBody>
      </p:sp>
      <p:grpSp>
        <p:nvGrpSpPr>
          <p:cNvPr id="75" name="object 34"/>
          <p:cNvGrpSpPr/>
          <p:nvPr/>
        </p:nvGrpSpPr>
        <p:grpSpPr>
          <a:xfrm>
            <a:off x="8483600" y="1743075"/>
            <a:ext cx="2546985" cy="2787650"/>
            <a:chOff x="8438388" y="1089660"/>
            <a:chExt cx="2580640" cy="3112135"/>
          </a:xfrm>
        </p:grpSpPr>
        <p:sp>
          <p:nvSpPr>
            <p:cNvPr id="76" name="object 35"/>
            <p:cNvSpPr/>
            <p:nvPr/>
          </p:nvSpPr>
          <p:spPr>
            <a:xfrm>
              <a:off x="8833104" y="1089660"/>
              <a:ext cx="304800" cy="1941576"/>
            </a:xfrm>
            <a:prstGeom prst="rect">
              <a:avLst/>
            </a:prstGeom>
            <a:blipFill>
              <a:blip r:embed="rId12" cstate="print"/>
              <a:stretch>
                <a:fillRect/>
              </a:stretch>
            </a:blipFill>
          </p:spPr>
          <p:txBody>
            <a:bodyPr wrap="square" lIns="0" tIns="0" rIns="0" bIns="0" rtlCol="0"/>
            <a:p/>
          </p:txBody>
        </p:sp>
        <p:sp>
          <p:nvSpPr>
            <p:cNvPr id="77" name="object 36"/>
            <p:cNvSpPr/>
            <p:nvPr/>
          </p:nvSpPr>
          <p:spPr>
            <a:xfrm>
              <a:off x="8854440" y="1110996"/>
              <a:ext cx="225551" cy="1862327"/>
            </a:xfrm>
            <a:prstGeom prst="rect">
              <a:avLst/>
            </a:prstGeom>
            <a:blipFill>
              <a:blip r:embed="rId13" cstate="print"/>
              <a:stretch>
                <a:fillRect/>
              </a:stretch>
            </a:blipFill>
          </p:spPr>
          <p:txBody>
            <a:bodyPr wrap="square" lIns="0" tIns="0" rIns="0" bIns="0" rtlCol="0"/>
            <a:p/>
          </p:txBody>
        </p:sp>
        <p:sp>
          <p:nvSpPr>
            <p:cNvPr id="78" name="object 37"/>
            <p:cNvSpPr/>
            <p:nvPr/>
          </p:nvSpPr>
          <p:spPr>
            <a:xfrm>
              <a:off x="8438388" y="2589276"/>
              <a:ext cx="2580131" cy="1580388"/>
            </a:xfrm>
            <a:prstGeom prst="rect">
              <a:avLst/>
            </a:prstGeom>
            <a:blipFill>
              <a:blip r:embed="rId4" cstate="print"/>
              <a:stretch>
                <a:fillRect/>
              </a:stretch>
            </a:blipFill>
          </p:spPr>
          <p:txBody>
            <a:bodyPr wrap="square" lIns="0" tIns="0" rIns="0" bIns="0" rtlCol="0"/>
            <a:p/>
          </p:txBody>
        </p:sp>
        <p:sp>
          <p:nvSpPr>
            <p:cNvPr id="79" name="object 38"/>
            <p:cNvSpPr/>
            <p:nvPr/>
          </p:nvSpPr>
          <p:spPr>
            <a:xfrm>
              <a:off x="8659368" y="2606040"/>
              <a:ext cx="2203704" cy="1595628"/>
            </a:xfrm>
            <a:prstGeom prst="rect">
              <a:avLst/>
            </a:prstGeom>
            <a:blipFill>
              <a:blip r:embed="rId15" cstate="print"/>
              <a:stretch>
                <a:fillRect/>
              </a:stretch>
            </a:blipFill>
          </p:spPr>
          <p:txBody>
            <a:bodyPr wrap="square" lIns="0" tIns="0" rIns="0" bIns="0" rtlCol="0"/>
            <a:p/>
          </p:txBody>
        </p:sp>
        <p:sp>
          <p:nvSpPr>
            <p:cNvPr id="80" name="object 39"/>
            <p:cNvSpPr/>
            <p:nvPr/>
          </p:nvSpPr>
          <p:spPr>
            <a:xfrm>
              <a:off x="8459724" y="2610612"/>
              <a:ext cx="2500883" cy="1501139"/>
            </a:xfrm>
            <a:prstGeom prst="rect">
              <a:avLst/>
            </a:prstGeom>
            <a:blipFill>
              <a:blip r:embed="rId6" cstate="print"/>
              <a:stretch>
                <a:fillRect/>
              </a:stretch>
            </a:blipFill>
          </p:spPr>
          <p:txBody>
            <a:bodyPr wrap="square" lIns="0" tIns="0" rIns="0" bIns="0" rtlCol="0"/>
            <a:p/>
          </p:txBody>
        </p:sp>
      </p:grpSp>
      <p:sp>
        <p:nvSpPr>
          <p:cNvPr id="81" name="object 40"/>
          <p:cNvSpPr txBox="1"/>
          <p:nvPr/>
        </p:nvSpPr>
        <p:spPr>
          <a:xfrm>
            <a:off x="8885555" y="3324225"/>
            <a:ext cx="1685925" cy="1148715"/>
          </a:xfrm>
          <a:prstGeom prst="rect">
            <a:avLst/>
          </a:prstGeom>
        </p:spPr>
        <p:txBody>
          <a:bodyPr vert="horz" wrap="square" lIns="0" tIns="40005" rIns="0" bIns="0" rtlCol="0">
            <a:noAutofit/>
          </a:bodyPr>
          <a:p>
            <a:pPr marL="12700" marR="5080" algn="ctr">
              <a:lnSpc>
                <a:spcPct val="92000"/>
              </a:lnSpc>
              <a:spcBef>
                <a:spcPts val="315"/>
              </a:spcBef>
            </a:pPr>
            <a:r>
              <a:rPr sz="1600" spc="-45" dirty="0">
                <a:solidFill>
                  <a:srgbClr val="FFFFFF"/>
                </a:solidFill>
                <a:latin typeface="Carlito"/>
                <a:cs typeface="Carlito"/>
              </a:rPr>
              <a:t>Iterate</a:t>
            </a:r>
            <a:r>
              <a:rPr sz="1600" spc="-135" dirty="0">
                <a:solidFill>
                  <a:srgbClr val="FFFFFF"/>
                </a:solidFill>
                <a:latin typeface="Carlito"/>
                <a:cs typeface="Carlito"/>
              </a:rPr>
              <a:t> </a:t>
            </a:r>
            <a:r>
              <a:rPr sz="1600" spc="-20" dirty="0">
                <a:solidFill>
                  <a:srgbClr val="FFFFFF"/>
                </a:solidFill>
                <a:latin typeface="Carlito"/>
                <a:cs typeface="Carlito"/>
              </a:rPr>
              <a:t>through  table </a:t>
            </a:r>
            <a:r>
              <a:rPr sz="1600" spc="-5" dirty="0">
                <a:solidFill>
                  <a:srgbClr val="FFFFFF"/>
                </a:solidFill>
                <a:latin typeface="Carlito"/>
                <a:cs typeface="Carlito"/>
              </a:rPr>
              <a:t>cells </a:t>
            </a:r>
            <a:r>
              <a:rPr sz="1600" spc="-30" dirty="0">
                <a:solidFill>
                  <a:srgbClr val="FFFFFF"/>
                </a:solidFill>
                <a:latin typeface="Carlito"/>
                <a:cs typeface="Carlito"/>
              </a:rPr>
              <a:t>to  extract </a:t>
            </a:r>
            <a:r>
              <a:rPr sz="1600" spc="-35" dirty="0">
                <a:solidFill>
                  <a:srgbClr val="FFFFFF"/>
                </a:solidFill>
                <a:latin typeface="Carlito"/>
                <a:cs typeface="Carlito"/>
              </a:rPr>
              <a:t>data </a:t>
            </a:r>
            <a:r>
              <a:rPr sz="1600" spc="-30" dirty="0">
                <a:solidFill>
                  <a:srgbClr val="FFFFFF"/>
                </a:solidFill>
                <a:latin typeface="Carlito"/>
                <a:cs typeface="Carlito"/>
              </a:rPr>
              <a:t>to  </a:t>
            </a:r>
            <a:r>
              <a:rPr sz="1600" spc="-10" dirty="0">
                <a:solidFill>
                  <a:srgbClr val="FFFFFF"/>
                </a:solidFill>
                <a:latin typeface="Carlito"/>
                <a:cs typeface="Carlito"/>
              </a:rPr>
              <a:t>dictionary</a:t>
            </a:r>
            <a:endParaRPr sz="1600">
              <a:latin typeface="Carlito"/>
              <a:cs typeface="Carlito"/>
            </a:endParaRPr>
          </a:p>
        </p:txBody>
      </p:sp>
      <p:grpSp>
        <p:nvGrpSpPr>
          <p:cNvPr id="82" name="object 41"/>
          <p:cNvGrpSpPr/>
          <p:nvPr/>
        </p:nvGrpSpPr>
        <p:grpSpPr>
          <a:xfrm>
            <a:off x="8483600" y="1366520"/>
            <a:ext cx="2546985" cy="1416050"/>
            <a:chOff x="8438388" y="713231"/>
            <a:chExt cx="2580640" cy="1580515"/>
          </a:xfrm>
        </p:grpSpPr>
        <p:sp>
          <p:nvSpPr>
            <p:cNvPr id="83" name="object 42"/>
            <p:cNvSpPr/>
            <p:nvPr/>
          </p:nvSpPr>
          <p:spPr>
            <a:xfrm>
              <a:off x="8438388" y="713231"/>
              <a:ext cx="2580131" cy="1580388"/>
            </a:xfrm>
            <a:prstGeom prst="rect">
              <a:avLst/>
            </a:prstGeom>
            <a:blipFill>
              <a:blip r:embed="rId4" cstate="print"/>
              <a:stretch>
                <a:fillRect/>
              </a:stretch>
            </a:blipFill>
          </p:spPr>
          <p:txBody>
            <a:bodyPr wrap="square" lIns="0" tIns="0" rIns="0" bIns="0" rtlCol="0"/>
            <a:p/>
          </p:txBody>
        </p:sp>
        <p:sp>
          <p:nvSpPr>
            <p:cNvPr id="84" name="object 43"/>
            <p:cNvSpPr/>
            <p:nvPr/>
          </p:nvSpPr>
          <p:spPr>
            <a:xfrm>
              <a:off x="8525256" y="1037843"/>
              <a:ext cx="2468879" cy="981455"/>
            </a:xfrm>
            <a:prstGeom prst="rect">
              <a:avLst/>
            </a:prstGeom>
            <a:blipFill>
              <a:blip r:embed="rId16" cstate="print"/>
              <a:stretch>
                <a:fillRect/>
              </a:stretch>
            </a:blipFill>
          </p:spPr>
          <p:txBody>
            <a:bodyPr wrap="square" lIns="0" tIns="0" rIns="0" bIns="0" rtlCol="0"/>
            <a:p/>
          </p:txBody>
        </p:sp>
        <p:sp>
          <p:nvSpPr>
            <p:cNvPr id="85" name="object 44"/>
            <p:cNvSpPr/>
            <p:nvPr/>
          </p:nvSpPr>
          <p:spPr>
            <a:xfrm>
              <a:off x="8459724" y="734567"/>
              <a:ext cx="2500883" cy="1501139"/>
            </a:xfrm>
            <a:prstGeom prst="rect">
              <a:avLst/>
            </a:prstGeom>
            <a:blipFill>
              <a:blip r:embed="rId6" cstate="print"/>
              <a:stretch>
                <a:fillRect/>
              </a:stretch>
            </a:blipFill>
          </p:spPr>
          <p:txBody>
            <a:bodyPr wrap="square" lIns="0" tIns="0" rIns="0" bIns="0" rtlCol="0"/>
            <a:p/>
          </p:txBody>
        </p:sp>
      </p:grpSp>
      <p:sp>
        <p:nvSpPr>
          <p:cNvPr id="86" name="object 45"/>
          <p:cNvSpPr txBox="1"/>
          <p:nvPr/>
        </p:nvSpPr>
        <p:spPr>
          <a:xfrm>
            <a:off x="8750935" y="1754505"/>
            <a:ext cx="1957705" cy="598805"/>
          </a:xfrm>
          <a:prstGeom prst="rect">
            <a:avLst/>
          </a:prstGeom>
        </p:spPr>
        <p:txBody>
          <a:bodyPr vert="horz" wrap="square" lIns="0" tIns="45719" rIns="0" bIns="0" rtlCol="0">
            <a:noAutofit/>
          </a:bodyPr>
          <a:p>
            <a:pPr marL="384175" marR="5080" indent="-372110">
              <a:lnSpc>
                <a:spcPts val="2420"/>
              </a:lnSpc>
              <a:spcBef>
                <a:spcPts val="360"/>
              </a:spcBef>
            </a:pPr>
            <a:r>
              <a:rPr sz="1600" spc="-20" dirty="0">
                <a:solidFill>
                  <a:srgbClr val="FFFFFF"/>
                </a:solidFill>
                <a:latin typeface="Carlito"/>
                <a:cs typeface="Carlito"/>
              </a:rPr>
              <a:t>Cast </a:t>
            </a:r>
            <a:r>
              <a:rPr sz="1600" spc="-5" dirty="0">
                <a:solidFill>
                  <a:srgbClr val="FFFFFF"/>
                </a:solidFill>
                <a:latin typeface="Carlito"/>
                <a:cs typeface="Carlito"/>
              </a:rPr>
              <a:t>dictionary</a:t>
            </a:r>
            <a:r>
              <a:rPr sz="1600" spc="-135" dirty="0">
                <a:solidFill>
                  <a:srgbClr val="FFFFFF"/>
                </a:solidFill>
                <a:latin typeface="Carlito"/>
                <a:cs typeface="Carlito"/>
              </a:rPr>
              <a:t> </a:t>
            </a:r>
            <a:r>
              <a:rPr sz="1600" spc="-60" dirty="0">
                <a:solidFill>
                  <a:srgbClr val="FFFFFF"/>
                </a:solidFill>
                <a:latin typeface="Carlito"/>
                <a:cs typeface="Carlito"/>
              </a:rPr>
              <a:t>to  </a:t>
            </a:r>
            <a:r>
              <a:rPr sz="1600" spc="-30" dirty="0">
                <a:solidFill>
                  <a:srgbClr val="FFFFFF"/>
                </a:solidFill>
                <a:latin typeface="Carlito"/>
                <a:cs typeface="Carlito"/>
              </a:rPr>
              <a:t>DataFrame</a:t>
            </a:r>
            <a:endParaRPr sz="1600">
              <a:latin typeface="Carlito"/>
              <a:cs typeface="Carlito"/>
            </a:endParaRPr>
          </a:p>
        </p:txBody>
      </p:sp>
      <p:sp>
        <p:nvSpPr>
          <p:cNvPr id="2" name="Text Box 1"/>
          <p:cNvSpPr txBox="1"/>
          <p:nvPr/>
        </p:nvSpPr>
        <p:spPr>
          <a:xfrm>
            <a:off x="476250" y="4782820"/>
            <a:ext cx="4653280" cy="1761490"/>
          </a:xfrm>
          <a:prstGeom prst="rect">
            <a:avLst/>
          </a:prstGeom>
          <a:noFill/>
        </p:spPr>
        <p:txBody>
          <a:bodyPr wrap="square" rtlCol="0" anchor="t">
            <a:noAutofit/>
          </a:bodyPr>
          <a:p>
            <a:r>
              <a:rPr lang="en-IN" altLang="en-US" sz="1400"/>
              <a:t>Github URL :</a:t>
            </a:r>
            <a:r>
              <a:rPr lang="en-IN" altLang="en-US" sz="1400">
                <a:hlinkClick r:id="rId17" tooltip="" action="ppaction://hlinkfile"/>
              </a:rPr>
              <a:t> </a:t>
            </a:r>
            <a:r>
              <a:rPr lang="en-US" altLang="en-US" sz="1400">
                <a:hlinkClick r:id="rId17" tooltip="" action="ppaction://hlinkfile"/>
              </a:rPr>
              <a:t>https://github.com/Shailesh7772/IBM-Data-Science-Professional-Certificate/tree/main/IBM_Data_Science_Professional_Certification-master/1.What_is_Data_Science%20-%20Copy/Week%202%20-%20Data%20Science%20Topics</a:t>
            </a:r>
            <a:endParaRPr lang="en-US" sz="1400"/>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15394</Words>
  <Application>WPS Presentation</Application>
  <PresentationFormat>Widescreen</PresentationFormat>
  <Paragraphs>421</Paragraphs>
  <Slides>47</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47</vt:i4>
      </vt:variant>
    </vt:vector>
  </HeadingPairs>
  <TitlesOfParts>
    <vt:vector size="66"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Carlito</vt:lpstr>
      <vt:lpstr>Microsoft YaHei</vt:lpstr>
      <vt:lpstr>Arial Unicode MS</vt:lpstr>
      <vt:lpstr>Calibri</vt:lpstr>
      <vt:lpstr>-apple-system</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Raj</cp:lastModifiedBy>
  <cp:revision>201</cp:revision>
  <dcterms:created xsi:type="dcterms:W3CDTF">2021-04-29T18:58:00Z</dcterms:created>
  <dcterms:modified xsi:type="dcterms:W3CDTF">2025-07-31T11:27:50Z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8B6CBAC258514FA8A96D08BF282BB223_12</vt:lpwstr>
  </property>
  <property fmtid="{D5CDD505-2E9C-101B-9397-08002B2CF9AE}" pid="4" name="KSOProductBuildVer">
    <vt:lpwstr>1033-12.2.0.21931</vt:lpwstr>
  </property>
</Properties>
</file>